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76" r:id="rId2"/>
    <p:sldId id="341" r:id="rId3"/>
    <p:sldId id="342" r:id="rId4"/>
    <p:sldId id="316" r:id="rId5"/>
    <p:sldId id="319" r:id="rId6"/>
    <p:sldId id="317" r:id="rId7"/>
    <p:sldId id="320" r:id="rId8"/>
    <p:sldId id="321" r:id="rId9"/>
    <p:sldId id="343" r:id="rId10"/>
    <p:sldId id="372" r:id="rId11"/>
    <p:sldId id="347" r:id="rId12"/>
    <p:sldId id="324" r:id="rId13"/>
    <p:sldId id="370" r:id="rId14"/>
    <p:sldId id="371" r:id="rId15"/>
    <p:sldId id="330" r:id="rId16"/>
    <p:sldId id="368" r:id="rId17"/>
    <p:sldId id="334" r:id="rId18"/>
    <p:sldId id="369" r:id="rId19"/>
    <p:sldId id="349" r:id="rId20"/>
    <p:sldId id="352" r:id="rId21"/>
    <p:sldId id="350" r:id="rId22"/>
    <p:sldId id="351" r:id="rId23"/>
    <p:sldId id="375" r:id="rId24"/>
  </p:sldIdLst>
  <p:sldSz cx="9144000" cy="5143500" type="screen16x9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014"/>
    <a:srgbClr val="F69C0E"/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06" autoAdjust="0"/>
    <p:restoredTop sz="94678"/>
  </p:normalViewPr>
  <p:slideViewPr>
    <p:cSldViewPr>
      <p:cViewPr varScale="1">
        <p:scale>
          <a:sx n="139" d="100"/>
          <a:sy n="139" d="100"/>
        </p:scale>
        <p:origin x="17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Befolkning/Befolkningsprogn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kontigo.sharepoint.com/sites/intranet/Projekt/17110%20Analystj&#228;nster%20V&#228;sterbotten/Datak&#228;llor/Arbetsmarknad/F&#246;rv&#228;rvsarb%20per%20bransch%20och%20k&#246;n%20kommune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'prognos skellefteå'!$B$1</c:f>
              <c:strCache>
                <c:ptCount val="1"/>
                <c:pt idx="0">
                  <c:v>Skellefteå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skellefteå'!$B$2:$B$65</c:f>
              <c:numCache>
                <c:formatCode>0</c:formatCode>
                <c:ptCount val="64"/>
                <c:pt idx="0">
                  <c:v>72120</c:v>
                </c:pt>
                <c:pt idx="1">
                  <c:v>72492</c:v>
                </c:pt>
                <c:pt idx="2">
                  <c:v>72929</c:v>
                </c:pt>
                <c:pt idx="3">
                  <c:v>73312</c:v>
                </c:pt>
                <c:pt idx="4">
                  <c:v>73441</c:v>
                </c:pt>
                <c:pt idx="5">
                  <c:v>73647</c:v>
                </c:pt>
                <c:pt idx="6">
                  <c:v>74210</c:v>
                </c:pt>
                <c:pt idx="7">
                  <c:v>74265</c:v>
                </c:pt>
                <c:pt idx="8">
                  <c:v>74152</c:v>
                </c:pt>
                <c:pt idx="9">
                  <c:v>74247</c:v>
                </c:pt>
                <c:pt idx="10">
                  <c:v>74329</c:v>
                </c:pt>
                <c:pt idx="11">
                  <c:v>74282</c:v>
                </c:pt>
                <c:pt idx="12">
                  <c:v>74267</c:v>
                </c:pt>
                <c:pt idx="13">
                  <c:v>74091</c:v>
                </c:pt>
                <c:pt idx="14">
                  <c:v>74127</c:v>
                </c:pt>
                <c:pt idx="15">
                  <c:v>74720</c:v>
                </c:pt>
                <c:pt idx="16">
                  <c:v>75258</c:v>
                </c:pt>
                <c:pt idx="17">
                  <c:v>75565</c:v>
                </c:pt>
                <c:pt idx="18">
                  <c:v>75734</c:v>
                </c:pt>
                <c:pt idx="19">
                  <c:v>75815</c:v>
                </c:pt>
                <c:pt idx="20">
                  <c:v>75822</c:v>
                </c:pt>
                <c:pt idx="21">
                  <c:v>75348</c:v>
                </c:pt>
                <c:pt idx="22">
                  <c:v>74684</c:v>
                </c:pt>
                <c:pt idx="23">
                  <c:v>74122</c:v>
                </c:pt>
                <c:pt idx="24">
                  <c:v>73499</c:v>
                </c:pt>
                <c:pt idx="25">
                  <c:v>73000</c:v>
                </c:pt>
                <c:pt idx="26">
                  <c:v>72476</c:v>
                </c:pt>
                <c:pt idx="27">
                  <c:v>72035</c:v>
                </c:pt>
                <c:pt idx="28">
                  <c:v>71813</c:v>
                </c:pt>
                <c:pt idx="29">
                  <c:v>71772</c:v>
                </c:pt>
                <c:pt idx="30">
                  <c:v>71786</c:v>
                </c:pt>
                <c:pt idx="31">
                  <c:v>71910</c:v>
                </c:pt>
                <c:pt idx="32">
                  <c:v>71966</c:v>
                </c:pt>
                <c:pt idx="33">
                  <c:v>72090</c:v>
                </c:pt>
                <c:pt idx="34">
                  <c:v>71862</c:v>
                </c:pt>
                <c:pt idx="35">
                  <c:v>71770</c:v>
                </c:pt>
                <c:pt idx="36">
                  <c:v>71641</c:v>
                </c:pt>
                <c:pt idx="37">
                  <c:v>71580</c:v>
                </c:pt>
                <c:pt idx="38">
                  <c:v>71774</c:v>
                </c:pt>
                <c:pt idx="39">
                  <c:v>71988</c:v>
                </c:pt>
                <c:pt idx="40">
                  <c:v>72024</c:v>
                </c:pt>
                <c:pt idx="41">
                  <c:v>72031</c:v>
                </c:pt>
                <c:pt idx="42">
                  <c:v>72266</c:v>
                </c:pt>
                <c:pt idx="43">
                  <c:v>72723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55-4A94-9780-9024DD67BF90}"/>
            </c:ext>
          </c:extLst>
        </c:ser>
        <c:ser>
          <c:idx val="1"/>
          <c:order val="1"/>
          <c:tx>
            <c:strRef>
              <c:f>'prognos skellefteå'!$C$1</c:f>
              <c:strCache>
                <c:ptCount val="1"/>
                <c:pt idx="0">
                  <c:v>Prognos Skellefteå</c:v>
                </c:pt>
              </c:strCache>
            </c:strRef>
          </c:tx>
          <c:spPr>
            <a:ln w="28575" cap="rnd">
              <a:solidFill>
                <a:srgbClr val="F69C0E"/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skellefteå'!$C$2:$C$65</c:f>
              <c:numCache>
                <c:formatCode>General</c:formatCode>
                <c:ptCount val="64"/>
                <c:pt idx="43" formatCode="0">
                  <c:v>72723</c:v>
                </c:pt>
                <c:pt idx="44" formatCode="0">
                  <c:v>72737.748772753883</c:v>
                </c:pt>
                <c:pt idx="45" formatCode="0">
                  <c:v>72752.500536670093</c:v>
                </c:pt>
                <c:pt idx="46" formatCode="0">
                  <c:v>72767.255292355258</c:v>
                </c:pt>
                <c:pt idx="47" formatCode="0">
                  <c:v>72782.013040416117</c:v>
                </c:pt>
                <c:pt idx="48" formatCode="0">
                  <c:v>72796.773781459575</c:v>
                </c:pt>
                <c:pt idx="49" formatCode="0">
                  <c:v>72811.53751609262</c:v>
                </c:pt>
                <c:pt idx="50" formatCode="0">
                  <c:v>72826.304244922372</c:v>
                </c:pt>
                <c:pt idx="51" formatCode="0">
                  <c:v>72841.073968556069</c:v>
                </c:pt>
                <c:pt idx="52" formatCode="0">
                  <c:v>72855.846687601079</c:v>
                </c:pt>
                <c:pt idx="53" formatCode="0">
                  <c:v>72870.622402664914</c:v>
                </c:pt>
                <c:pt idx="54" formatCode="0">
                  <c:v>72885.401114355191</c:v>
                </c:pt>
                <c:pt idx="55" formatCode="0">
                  <c:v>72900.182823279611</c:v>
                </c:pt>
                <c:pt idx="56" formatCode="0">
                  <c:v>72914.967530046066</c:v>
                </c:pt>
                <c:pt idx="57" formatCode="0">
                  <c:v>72929.75523526255</c:v>
                </c:pt>
                <c:pt idx="58" formatCode="0">
                  <c:v>72944.545939537129</c:v>
                </c:pt>
                <c:pt idx="59" formatCode="0">
                  <c:v>72959.339643478088</c:v>
                </c:pt>
                <c:pt idx="60" formatCode="0">
                  <c:v>72974.13634769374</c:v>
                </c:pt>
                <c:pt idx="61" formatCode="0">
                  <c:v>72988.936052792589</c:v>
                </c:pt>
                <c:pt idx="62" formatCode="0">
                  <c:v>73003.73875938321</c:v>
                </c:pt>
                <c:pt idx="63" formatCode="0">
                  <c:v>73018.544468074353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55-4A94-9780-9024DD67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5786400"/>
        <c:axId val="855788040"/>
      </c:lineChart>
      <c:lineChart>
        <c:grouping val="standard"/>
        <c:varyColors val="0"/>
        <c:ser>
          <c:idx val="2"/>
          <c:order val="2"/>
          <c:tx>
            <c:strRef>
              <c:f>'prognos skellefteå'!$D$1</c:f>
              <c:strCache>
                <c:ptCount val="1"/>
                <c:pt idx="0">
                  <c:v>Västerbotten</c:v>
                </c:pt>
              </c:strCache>
            </c:strRef>
          </c:tx>
          <c:spPr>
            <a:ln w="28575" cap="rnd">
              <a:solidFill>
                <a:schemeClr val="bg1">
                  <a:lumMod val="6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skellefteå'!$D$2:$D$65</c:f>
              <c:numCache>
                <c:formatCode>0</c:formatCode>
                <c:ptCount val="64"/>
                <c:pt idx="0">
                  <c:v>234875</c:v>
                </c:pt>
                <c:pt idx="1">
                  <c:v>236397</c:v>
                </c:pt>
                <c:pt idx="2">
                  <c:v>237705</c:v>
                </c:pt>
                <c:pt idx="3">
                  <c:v>239247</c:v>
                </c:pt>
                <c:pt idx="4">
                  <c:v>240601</c:v>
                </c:pt>
                <c:pt idx="5">
                  <c:v>241898</c:v>
                </c:pt>
                <c:pt idx="6">
                  <c:v>243856</c:v>
                </c:pt>
                <c:pt idx="7">
                  <c:v>244789</c:v>
                </c:pt>
                <c:pt idx="8">
                  <c:v>245055</c:v>
                </c:pt>
                <c:pt idx="9">
                  <c:v>245252</c:v>
                </c:pt>
                <c:pt idx="10">
                  <c:v>245181</c:v>
                </c:pt>
                <c:pt idx="11">
                  <c:v>245255</c:v>
                </c:pt>
                <c:pt idx="12">
                  <c:v>245204</c:v>
                </c:pt>
                <c:pt idx="13">
                  <c:v>245703</c:v>
                </c:pt>
                <c:pt idx="14">
                  <c:v>247521</c:v>
                </c:pt>
                <c:pt idx="15">
                  <c:v>250134</c:v>
                </c:pt>
                <c:pt idx="16">
                  <c:v>251968</c:v>
                </c:pt>
                <c:pt idx="17">
                  <c:v>253835</c:v>
                </c:pt>
                <c:pt idx="18">
                  <c:v>255987</c:v>
                </c:pt>
                <c:pt idx="19">
                  <c:v>258171</c:v>
                </c:pt>
                <c:pt idx="20">
                  <c:v>259775</c:v>
                </c:pt>
                <c:pt idx="21">
                  <c:v>260472</c:v>
                </c:pt>
                <c:pt idx="22">
                  <c:v>259895</c:v>
                </c:pt>
                <c:pt idx="23">
                  <c:v>259163</c:v>
                </c:pt>
                <c:pt idx="24">
                  <c:v>257803</c:v>
                </c:pt>
                <c:pt idx="25">
                  <c:v>256710</c:v>
                </c:pt>
                <c:pt idx="26">
                  <c:v>255640</c:v>
                </c:pt>
                <c:pt idx="27">
                  <c:v>254818</c:v>
                </c:pt>
                <c:pt idx="28">
                  <c:v>255230</c:v>
                </c:pt>
                <c:pt idx="29">
                  <c:v>255956</c:v>
                </c:pt>
                <c:pt idx="30">
                  <c:v>256875</c:v>
                </c:pt>
                <c:pt idx="31">
                  <c:v>257652</c:v>
                </c:pt>
                <c:pt idx="32">
                  <c:v>257581</c:v>
                </c:pt>
                <c:pt idx="33">
                  <c:v>257593</c:v>
                </c:pt>
                <c:pt idx="34">
                  <c:v>257812</c:v>
                </c:pt>
                <c:pt idx="35">
                  <c:v>258548</c:v>
                </c:pt>
                <c:pt idx="36">
                  <c:v>259286</c:v>
                </c:pt>
                <c:pt idx="37">
                  <c:v>259667</c:v>
                </c:pt>
                <c:pt idx="38">
                  <c:v>260217</c:v>
                </c:pt>
                <c:pt idx="39">
                  <c:v>261112</c:v>
                </c:pt>
                <c:pt idx="40">
                  <c:v>262362</c:v>
                </c:pt>
                <c:pt idx="41">
                  <c:v>263378</c:v>
                </c:pt>
                <c:pt idx="42">
                  <c:v>265881</c:v>
                </c:pt>
                <c:pt idx="43">
                  <c:v>268465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55-4A94-9780-9024DD67BF90}"/>
            </c:ext>
          </c:extLst>
        </c:ser>
        <c:ser>
          <c:idx val="3"/>
          <c:order val="3"/>
          <c:tx>
            <c:strRef>
              <c:f>'prognos skellefteå'!$E$1</c:f>
              <c:strCache>
                <c:ptCount val="1"/>
                <c:pt idx="0">
                  <c:v>Prognos Västerbotten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skellefteå'!$E$2:$E$65</c:f>
              <c:numCache>
                <c:formatCode>General</c:formatCode>
                <c:ptCount val="64"/>
                <c:pt idx="43" formatCode="0">
                  <c:v>268465</c:v>
                </c:pt>
                <c:pt idx="44" formatCode="0">
                  <c:v>269302.96621011634</c:v>
                </c:pt>
                <c:pt idx="45" formatCode="0">
                  <c:v>270143.54798415833</c:v>
                </c:pt>
                <c:pt idx="46" formatCode="0">
                  <c:v>270986.75348614808</c:v>
                </c:pt>
                <c:pt idx="47" formatCode="0">
                  <c:v>271832.59090559016</c:v>
                </c:pt>
                <c:pt idx="48" formatCode="0">
                  <c:v>272681.06845755136</c:v>
                </c:pt>
                <c:pt idx="49" formatCode="0">
                  <c:v>273532.1943827403</c:v>
                </c:pt>
                <c:pt idx="50" formatCode="0">
                  <c:v>274385.97694758757</c:v>
                </c:pt>
                <c:pt idx="51" formatCode="0">
                  <c:v>275242.42444432579</c:v>
                </c:pt>
                <c:pt idx="52" formatCode="0">
                  <c:v>276101.54519107065</c:v>
                </c:pt>
                <c:pt idx="53" formatCode="0">
                  <c:v>276963.34753190097</c:v>
                </c:pt>
                <c:pt idx="54" formatCode="0">
                  <c:v>277827.83983694058</c:v>
                </c:pt>
                <c:pt idx="55" formatCode="0">
                  <c:v>278695.03050243872</c:v>
                </c:pt>
                <c:pt idx="56" formatCode="0">
                  <c:v>279564.92795085249</c:v>
                </c:pt>
                <c:pt idx="57" formatCode="0">
                  <c:v>280437.54063092783</c:v>
                </c:pt>
                <c:pt idx="58" formatCode="0">
                  <c:v>281312.87701778219</c:v>
                </c:pt>
                <c:pt idx="59" formatCode="0">
                  <c:v>282190.94561298646</c:v>
                </c:pt>
                <c:pt idx="60" formatCode="0">
                  <c:v>283071.75494464778</c:v>
                </c:pt>
                <c:pt idx="61" formatCode="0">
                  <c:v>283955.3135674923</c:v>
                </c:pt>
                <c:pt idx="62" formatCode="0">
                  <c:v>284841.63006294816</c:v>
                </c:pt>
                <c:pt idx="63" formatCode="0">
                  <c:v>285730.71303922881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55-4A94-9780-9024DD67BF90}"/>
            </c:ext>
          </c:extLst>
        </c:ser>
        <c:ser>
          <c:idx val="4"/>
          <c:order val="4"/>
          <c:tx>
            <c:strRef>
              <c:f>'prognos skellefteå'!$F$1</c:f>
              <c:strCache>
                <c:ptCount val="1"/>
                <c:pt idx="0">
                  <c:v>Större kommuner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skellefteå'!$F$2:$F$65</c:f>
              <c:numCache>
                <c:formatCode>0</c:formatCode>
                <c:ptCount val="64"/>
                <c:pt idx="0">
                  <c:v>146097</c:v>
                </c:pt>
                <c:pt idx="1">
                  <c:v>147782</c:v>
                </c:pt>
                <c:pt idx="2">
                  <c:v>149205</c:v>
                </c:pt>
                <c:pt idx="3">
                  <c:v>150770</c:v>
                </c:pt>
                <c:pt idx="4">
                  <c:v>152268</c:v>
                </c:pt>
                <c:pt idx="5">
                  <c:v>153577</c:v>
                </c:pt>
                <c:pt idx="6">
                  <c:v>155298</c:v>
                </c:pt>
                <c:pt idx="7">
                  <c:v>156408</c:v>
                </c:pt>
                <c:pt idx="8">
                  <c:v>157098</c:v>
                </c:pt>
                <c:pt idx="9">
                  <c:v>157964</c:v>
                </c:pt>
                <c:pt idx="10">
                  <c:v>158521</c:v>
                </c:pt>
                <c:pt idx="11">
                  <c:v>159390</c:v>
                </c:pt>
                <c:pt idx="12">
                  <c:v>159965</c:v>
                </c:pt>
                <c:pt idx="13">
                  <c:v>160907</c:v>
                </c:pt>
                <c:pt idx="14">
                  <c:v>162853</c:v>
                </c:pt>
                <c:pt idx="15">
                  <c:v>164724</c:v>
                </c:pt>
                <c:pt idx="16">
                  <c:v>166516</c:v>
                </c:pt>
                <c:pt idx="17">
                  <c:v>168218</c:v>
                </c:pt>
                <c:pt idx="18">
                  <c:v>170646</c:v>
                </c:pt>
                <c:pt idx="19">
                  <c:v>173005</c:v>
                </c:pt>
                <c:pt idx="20">
                  <c:v>175071</c:v>
                </c:pt>
                <c:pt idx="21">
                  <c:v>176685</c:v>
                </c:pt>
                <c:pt idx="22">
                  <c:v>177171</c:v>
                </c:pt>
                <c:pt idx="23">
                  <c:v>177273</c:v>
                </c:pt>
                <c:pt idx="24">
                  <c:v>177016</c:v>
                </c:pt>
                <c:pt idx="25">
                  <c:v>176970</c:v>
                </c:pt>
                <c:pt idx="26">
                  <c:v>176988</c:v>
                </c:pt>
                <c:pt idx="27">
                  <c:v>177041</c:v>
                </c:pt>
                <c:pt idx="28">
                  <c:v>178338</c:v>
                </c:pt>
                <c:pt idx="29">
                  <c:v>179689</c:v>
                </c:pt>
                <c:pt idx="30">
                  <c:v>181176</c:v>
                </c:pt>
                <c:pt idx="31">
                  <c:v>182668</c:v>
                </c:pt>
                <c:pt idx="32">
                  <c:v>183201</c:v>
                </c:pt>
                <c:pt idx="33">
                  <c:v>183861</c:v>
                </c:pt>
                <c:pt idx="34">
                  <c:v>184590</c:v>
                </c:pt>
                <c:pt idx="35">
                  <c:v>185845</c:v>
                </c:pt>
                <c:pt idx="36">
                  <c:v>187114</c:v>
                </c:pt>
                <c:pt idx="37">
                  <c:v>188045</c:v>
                </c:pt>
                <c:pt idx="38">
                  <c:v>189068</c:v>
                </c:pt>
                <c:pt idx="39">
                  <c:v>190337</c:v>
                </c:pt>
                <c:pt idx="40">
                  <c:v>191637</c:v>
                </c:pt>
                <c:pt idx="41">
                  <c:v>192808</c:v>
                </c:pt>
                <c:pt idx="42">
                  <c:v>195158</c:v>
                </c:pt>
                <c:pt idx="43">
                  <c:v>197803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55-4A94-9780-9024DD67BF90}"/>
            </c:ext>
          </c:extLst>
        </c:ser>
        <c:ser>
          <c:idx val="5"/>
          <c:order val="5"/>
          <c:tx>
            <c:strRef>
              <c:f>'prognos skellefteå'!$G$1</c:f>
              <c:strCache>
                <c:ptCount val="1"/>
                <c:pt idx="0">
                  <c:v>Prognos Större kommuner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'prognos skellefteå'!$A$2:$A$65</c:f>
              <c:numCache>
                <c:formatCode>General</c:formatCode>
                <c:ptCount val="64"/>
                <c:pt idx="0">
                  <c:v>1974</c:v>
                </c:pt>
                <c:pt idx="1">
                  <c:v>1975</c:v>
                </c:pt>
                <c:pt idx="2">
                  <c:v>1976</c:v>
                </c:pt>
                <c:pt idx="3">
                  <c:v>1977</c:v>
                </c:pt>
                <c:pt idx="4">
                  <c:v>1978</c:v>
                </c:pt>
                <c:pt idx="5">
                  <c:v>1979</c:v>
                </c:pt>
                <c:pt idx="6">
                  <c:v>1980</c:v>
                </c:pt>
                <c:pt idx="7">
                  <c:v>1981</c:v>
                </c:pt>
                <c:pt idx="8">
                  <c:v>1982</c:v>
                </c:pt>
                <c:pt idx="9">
                  <c:v>1983</c:v>
                </c:pt>
                <c:pt idx="10">
                  <c:v>1984</c:v>
                </c:pt>
                <c:pt idx="11">
                  <c:v>1985</c:v>
                </c:pt>
                <c:pt idx="12">
                  <c:v>1986</c:v>
                </c:pt>
                <c:pt idx="13">
                  <c:v>1987</c:v>
                </c:pt>
                <c:pt idx="14">
                  <c:v>1988</c:v>
                </c:pt>
                <c:pt idx="15">
                  <c:v>1989</c:v>
                </c:pt>
                <c:pt idx="16">
                  <c:v>1990</c:v>
                </c:pt>
                <c:pt idx="17">
                  <c:v>1991</c:v>
                </c:pt>
                <c:pt idx="18">
                  <c:v>1992</c:v>
                </c:pt>
                <c:pt idx="19">
                  <c:v>1993</c:v>
                </c:pt>
                <c:pt idx="20">
                  <c:v>1994</c:v>
                </c:pt>
                <c:pt idx="21">
                  <c:v>1995</c:v>
                </c:pt>
                <c:pt idx="22">
                  <c:v>1996</c:v>
                </c:pt>
                <c:pt idx="23">
                  <c:v>1997</c:v>
                </c:pt>
                <c:pt idx="24">
                  <c:v>1998</c:v>
                </c:pt>
                <c:pt idx="25">
                  <c:v>1999</c:v>
                </c:pt>
                <c:pt idx="26">
                  <c:v>2000</c:v>
                </c:pt>
                <c:pt idx="27">
                  <c:v>2001</c:v>
                </c:pt>
                <c:pt idx="28">
                  <c:v>2002</c:v>
                </c:pt>
                <c:pt idx="29">
                  <c:v>2003</c:v>
                </c:pt>
                <c:pt idx="30">
                  <c:v>2004</c:v>
                </c:pt>
                <c:pt idx="31">
                  <c:v>2005</c:v>
                </c:pt>
                <c:pt idx="32">
                  <c:v>2006</c:v>
                </c:pt>
                <c:pt idx="33">
                  <c:v>2007</c:v>
                </c:pt>
                <c:pt idx="34">
                  <c:v>2008</c:v>
                </c:pt>
                <c:pt idx="35">
                  <c:v>2009</c:v>
                </c:pt>
                <c:pt idx="36">
                  <c:v>2010</c:v>
                </c:pt>
                <c:pt idx="37">
                  <c:v>2011</c:v>
                </c:pt>
                <c:pt idx="38">
                  <c:v>2012</c:v>
                </c:pt>
                <c:pt idx="39">
                  <c:v>2013</c:v>
                </c:pt>
                <c:pt idx="40">
                  <c:v>2014</c:v>
                </c:pt>
                <c:pt idx="41">
                  <c:v>2015</c:v>
                </c:pt>
                <c:pt idx="42">
                  <c:v>2016</c:v>
                </c:pt>
                <c:pt idx="43">
                  <c:v>2017</c:v>
                </c:pt>
                <c:pt idx="44">
                  <c:v>2018</c:v>
                </c:pt>
                <c:pt idx="45">
                  <c:v>2019</c:v>
                </c:pt>
                <c:pt idx="46">
                  <c:v>2020</c:v>
                </c:pt>
                <c:pt idx="47">
                  <c:v>2021</c:v>
                </c:pt>
                <c:pt idx="48">
                  <c:v>2022</c:v>
                </c:pt>
                <c:pt idx="49">
                  <c:v>2023</c:v>
                </c:pt>
                <c:pt idx="50">
                  <c:v>2024</c:v>
                </c:pt>
                <c:pt idx="51">
                  <c:v>2025</c:v>
                </c:pt>
                <c:pt idx="52">
                  <c:v>2026</c:v>
                </c:pt>
                <c:pt idx="53">
                  <c:v>2027</c:v>
                </c:pt>
                <c:pt idx="54">
                  <c:v>2028</c:v>
                </c:pt>
                <c:pt idx="55">
                  <c:v>2029</c:v>
                </c:pt>
                <c:pt idx="56">
                  <c:v>2030</c:v>
                </c:pt>
                <c:pt idx="57">
                  <c:v>2031</c:v>
                </c:pt>
                <c:pt idx="58">
                  <c:v>2032</c:v>
                </c:pt>
                <c:pt idx="59">
                  <c:v>2033</c:v>
                </c:pt>
                <c:pt idx="60">
                  <c:v>2034</c:v>
                </c:pt>
                <c:pt idx="61">
                  <c:v>2035</c:v>
                </c:pt>
                <c:pt idx="62">
                  <c:v>2036</c:v>
                </c:pt>
                <c:pt idx="63">
                  <c:v>2037</c:v>
                </c:pt>
              </c:numCache>
            </c:numRef>
          </c:cat>
          <c:val>
            <c:numRef>
              <c:f>'prognos skellefteå'!$G$2:$G$65</c:f>
              <c:numCache>
                <c:formatCode>General</c:formatCode>
                <c:ptCount val="64"/>
                <c:pt idx="43" formatCode="0">
                  <c:v>197803</c:v>
                </c:pt>
                <c:pt idx="44" formatCode="0">
                  <c:v>199203.34957851452</c:v>
                </c:pt>
                <c:pt idx="45" formatCode="0">
                  <c:v>200613.61295480788</c:v>
                </c:pt>
                <c:pt idx="46" formatCode="0">
                  <c:v>202033.86031377382</c:v>
                </c:pt>
                <c:pt idx="47" formatCode="0">
                  <c:v>203464.16233718122</c:v>
                </c:pt>
                <c:pt idx="48" formatCode="0">
                  <c:v>204904.59020719171</c:v>
                </c:pt>
                <c:pt idx="49" formatCode="0">
                  <c:v>206355.21560990214</c:v>
                </c:pt>
                <c:pt idx="50" formatCode="0">
                  <c:v>207816.11073891234</c:v>
                </c:pt>
                <c:pt idx="51" formatCode="0">
                  <c:v>209287.34829891776</c:v>
                </c:pt>
                <c:pt idx="52" formatCode="0">
                  <c:v>210769.0015093282</c:v>
                </c:pt>
                <c:pt idx="53" formatCode="0">
                  <c:v>212261.14410791118</c:v>
                </c:pt>
                <c:pt idx="54" formatCode="0">
                  <c:v>213763.85035446216</c:v>
                </c:pt>
                <c:pt idx="55" formatCode="0">
                  <c:v>215277.19503449992</c:v>
                </c:pt>
                <c:pt idx="56" formatCode="0">
                  <c:v>216801.25346298865</c:v>
                </c:pt>
                <c:pt idx="57" formatCode="0">
                  <c:v>218336.1014880859</c:v>
                </c:pt>
                <c:pt idx="58" formatCode="0">
                  <c:v>219881.81549491774</c:v>
                </c:pt>
                <c:pt idx="59" formatCode="0">
                  <c:v>221438.47240937961</c:v>
                </c:pt>
                <c:pt idx="60" formatCode="0">
                  <c:v>223006.14970196554</c:v>
                </c:pt>
                <c:pt idx="61" formatCode="0">
                  <c:v>224584.92539162291</c:v>
                </c:pt>
                <c:pt idx="62" formatCode="0">
                  <c:v>226174.87804963553</c:v>
                </c:pt>
                <c:pt idx="63" formatCode="0">
                  <c:v>227776.08680353398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55-4A94-9780-9024DD67B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0175560"/>
        <c:axId val="940180808"/>
      </c:lineChart>
      <c:catAx>
        <c:axId val="8557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5788040"/>
        <c:crosses val="autoZero"/>
        <c:auto val="1"/>
        <c:lblAlgn val="ctr"/>
        <c:lblOffset val="100"/>
        <c:noMultiLvlLbl val="0"/>
      </c:catAx>
      <c:valAx>
        <c:axId val="855788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5786400"/>
        <c:crosses val="autoZero"/>
        <c:crossBetween val="between"/>
      </c:valAx>
      <c:valAx>
        <c:axId val="940180808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0175560"/>
        <c:crosses val="max"/>
        <c:crossBetween val="between"/>
      </c:valAx>
      <c:catAx>
        <c:axId val="940175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40180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Skellefteå!$B$24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Skellefteå!$A$25:$A$40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G handel</c:v>
                </c:pt>
                <c:pt idx="4">
                  <c:v>M+N företagstjänster</c:v>
                </c:pt>
                <c:pt idx="5">
                  <c:v>F byggverksamhet</c:v>
                </c:pt>
                <c:pt idx="6">
                  <c:v>H transport och magasinering</c:v>
                </c:pt>
                <c:pt idx="7">
                  <c:v>R+S+T+U kulturella och personliga tjänster m.m.</c:v>
                </c:pt>
                <c:pt idx="8">
                  <c:v>O offentlig förvaltning och försvar</c:v>
                </c:pt>
                <c:pt idx="9">
                  <c:v>A jordbruk, skogsbruk och fiske</c:v>
                </c:pt>
                <c:pt idx="10">
                  <c:v>J information och kommunikation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L fastighetsverksamhet</c:v>
                </c:pt>
                <c:pt idx="14">
                  <c:v>K finans- och försäkringsverksamhet</c:v>
                </c:pt>
              </c:strCache>
            </c:strRef>
          </c:cat>
          <c:val>
            <c:numRef>
              <c:f>Skellefteå!$B$25:$B$40</c:f>
              <c:numCache>
                <c:formatCode>0</c:formatCode>
                <c:ptCount val="15"/>
                <c:pt idx="0">
                  <c:v>5917</c:v>
                </c:pt>
                <c:pt idx="1">
                  <c:v>1198</c:v>
                </c:pt>
                <c:pt idx="2">
                  <c:v>2745</c:v>
                </c:pt>
                <c:pt idx="3">
                  <c:v>1521</c:v>
                </c:pt>
                <c:pt idx="4">
                  <c:v>1152</c:v>
                </c:pt>
                <c:pt idx="5">
                  <c:v>269</c:v>
                </c:pt>
                <c:pt idx="6">
                  <c:v>231</c:v>
                </c:pt>
                <c:pt idx="7">
                  <c:v>737</c:v>
                </c:pt>
                <c:pt idx="8">
                  <c:v>892</c:v>
                </c:pt>
                <c:pt idx="9">
                  <c:v>313</c:v>
                </c:pt>
                <c:pt idx="10">
                  <c:v>236</c:v>
                </c:pt>
                <c:pt idx="11">
                  <c:v>597</c:v>
                </c:pt>
                <c:pt idx="12">
                  <c:v>168</c:v>
                </c:pt>
                <c:pt idx="13">
                  <c:v>151</c:v>
                </c:pt>
                <c:pt idx="14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23-574F-917F-70B70B6F4286}"/>
            </c:ext>
          </c:extLst>
        </c:ser>
        <c:ser>
          <c:idx val="1"/>
          <c:order val="1"/>
          <c:tx>
            <c:strRef>
              <c:f>Skellefteå!$C$24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Skellefteå!$A$25:$A$40</c:f>
              <c:strCache>
                <c:ptCount val="15"/>
                <c:pt idx="0">
                  <c:v>Q vård och omsorg; sociala tjänster</c:v>
                </c:pt>
                <c:pt idx="1">
                  <c:v>B+C tillverkning och utvinning</c:v>
                </c:pt>
                <c:pt idx="2">
                  <c:v>P utbildning </c:v>
                </c:pt>
                <c:pt idx="3">
                  <c:v>G handel</c:v>
                </c:pt>
                <c:pt idx="4">
                  <c:v>M+N företagstjänster</c:v>
                </c:pt>
                <c:pt idx="5">
                  <c:v>F byggverksamhet</c:v>
                </c:pt>
                <c:pt idx="6">
                  <c:v>H transport och magasinering</c:v>
                </c:pt>
                <c:pt idx="7">
                  <c:v>R+S+T+U kulturella och personliga tjänster m.m.</c:v>
                </c:pt>
                <c:pt idx="8">
                  <c:v>O offentlig förvaltning och försvar</c:v>
                </c:pt>
                <c:pt idx="9">
                  <c:v>A jordbruk, skogsbruk och fiske</c:v>
                </c:pt>
                <c:pt idx="10">
                  <c:v>J information och kommunikation</c:v>
                </c:pt>
                <c:pt idx="11">
                  <c:v>I hotell- och restaurangverksamhet</c:v>
                </c:pt>
                <c:pt idx="12">
                  <c:v>D+E energiförsörjning; miljöverksamhet</c:v>
                </c:pt>
                <c:pt idx="13">
                  <c:v>L fastighetsverksamhet</c:v>
                </c:pt>
                <c:pt idx="14">
                  <c:v>K finans- och försäkringsverksamhet</c:v>
                </c:pt>
              </c:strCache>
            </c:strRef>
          </c:cat>
          <c:val>
            <c:numRef>
              <c:f>Skellefteå!$C$25:$C$40</c:f>
              <c:numCache>
                <c:formatCode>0</c:formatCode>
                <c:ptCount val="15"/>
                <c:pt idx="0">
                  <c:v>1550</c:v>
                </c:pt>
                <c:pt idx="1">
                  <c:v>5021</c:v>
                </c:pt>
                <c:pt idx="2">
                  <c:v>842</c:v>
                </c:pt>
                <c:pt idx="3">
                  <c:v>1940</c:v>
                </c:pt>
                <c:pt idx="4">
                  <c:v>1768</c:v>
                </c:pt>
                <c:pt idx="5">
                  <c:v>2588</c:v>
                </c:pt>
                <c:pt idx="6">
                  <c:v>1245</c:v>
                </c:pt>
                <c:pt idx="7">
                  <c:v>633</c:v>
                </c:pt>
                <c:pt idx="8">
                  <c:v>472</c:v>
                </c:pt>
                <c:pt idx="9">
                  <c:v>908</c:v>
                </c:pt>
                <c:pt idx="10">
                  <c:v>769</c:v>
                </c:pt>
                <c:pt idx="11">
                  <c:v>353</c:v>
                </c:pt>
                <c:pt idx="12">
                  <c:v>327</c:v>
                </c:pt>
                <c:pt idx="13">
                  <c:v>298</c:v>
                </c:pt>
                <c:pt idx="14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23-574F-917F-70B70B6F42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6878544"/>
        <c:axId val="856878872"/>
      </c:barChart>
      <c:catAx>
        <c:axId val="85687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6878872"/>
        <c:crosses val="autoZero"/>
        <c:auto val="1"/>
        <c:lblAlgn val="ctr"/>
        <c:lblOffset val="100"/>
        <c:noMultiLvlLbl val="0"/>
      </c:catAx>
      <c:valAx>
        <c:axId val="856878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85687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Skellefteå!$E$44</c:f>
              <c:strCache>
                <c:ptCount val="1"/>
                <c:pt idx="0">
                  <c:v>Andel Kvinnor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Skellefteå!$A$45:$A$60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Skellefteå!$E$45:$E$60</c:f>
              <c:numCache>
                <c:formatCode>0%</c:formatCode>
                <c:ptCount val="15"/>
                <c:pt idx="0">
                  <c:v>0.79241998125083701</c:v>
                </c:pt>
                <c:pt idx="1">
                  <c:v>0.76526345135210483</c:v>
                </c:pt>
                <c:pt idx="2">
                  <c:v>0.6539589442815249</c:v>
                </c:pt>
                <c:pt idx="3">
                  <c:v>0.62842105263157899</c:v>
                </c:pt>
                <c:pt idx="4">
                  <c:v>0.53795620437956204</c:v>
                </c:pt>
                <c:pt idx="5">
                  <c:v>0.45374449339207046</c:v>
                </c:pt>
                <c:pt idx="6">
                  <c:v>0.43946836174516035</c:v>
                </c:pt>
                <c:pt idx="7">
                  <c:v>0.39452054794520547</c:v>
                </c:pt>
                <c:pt idx="8">
                  <c:v>0.33939393939393941</c:v>
                </c:pt>
                <c:pt idx="9">
                  <c:v>0.33630289532293989</c:v>
                </c:pt>
                <c:pt idx="10">
                  <c:v>0.25634725634725636</c:v>
                </c:pt>
                <c:pt idx="11">
                  <c:v>0.23482587064676616</c:v>
                </c:pt>
                <c:pt idx="12">
                  <c:v>0.1926354719408265</c:v>
                </c:pt>
                <c:pt idx="13">
                  <c:v>0.1565040650406504</c:v>
                </c:pt>
                <c:pt idx="14">
                  <c:v>9.415470773538677E-2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52-E446-BF19-5315E13F85E9}"/>
            </c:ext>
          </c:extLst>
        </c:ser>
        <c:ser>
          <c:idx val="1"/>
          <c:order val="1"/>
          <c:tx>
            <c:strRef>
              <c:f>Skellefteå!$F$44</c:f>
              <c:strCache>
                <c:ptCount val="1"/>
                <c:pt idx="0">
                  <c:v>Andel män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Skellefteå!$A$45:$A$60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Skellefteå!$F$45:$F$60</c:f>
              <c:numCache>
                <c:formatCode>0%</c:formatCode>
                <c:ptCount val="15"/>
                <c:pt idx="0">
                  <c:v>0.20758001874916299</c:v>
                </c:pt>
                <c:pt idx="1">
                  <c:v>0.23473654864789517</c:v>
                </c:pt>
                <c:pt idx="2">
                  <c:v>0.3460410557184751</c:v>
                </c:pt>
                <c:pt idx="3">
                  <c:v>0.37157894736842106</c:v>
                </c:pt>
                <c:pt idx="4">
                  <c:v>0.46204379562043796</c:v>
                </c:pt>
                <c:pt idx="5">
                  <c:v>0.54625550660792954</c:v>
                </c:pt>
                <c:pt idx="6">
                  <c:v>0.56053163825483965</c:v>
                </c:pt>
                <c:pt idx="7">
                  <c:v>0.60547945205479448</c:v>
                </c:pt>
                <c:pt idx="8">
                  <c:v>0.66060606060606064</c:v>
                </c:pt>
                <c:pt idx="9">
                  <c:v>0.66369710467706011</c:v>
                </c:pt>
                <c:pt idx="10">
                  <c:v>0.7436527436527437</c:v>
                </c:pt>
                <c:pt idx="11">
                  <c:v>0.76517412935323381</c:v>
                </c:pt>
                <c:pt idx="12">
                  <c:v>0.80736452805917347</c:v>
                </c:pt>
                <c:pt idx="13">
                  <c:v>0.8434959349593496</c:v>
                </c:pt>
                <c:pt idx="14">
                  <c:v>0.90584529226461319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52-E446-BF19-5315E13F8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7469600"/>
        <c:axId val="947472552"/>
      </c:barChart>
      <c:catAx>
        <c:axId val="94746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7472552"/>
        <c:crosses val="autoZero"/>
        <c:auto val="1"/>
        <c:lblAlgn val="ctr"/>
        <c:lblOffset val="100"/>
        <c:noMultiLvlLbl val="0"/>
      </c:catAx>
      <c:valAx>
        <c:axId val="947472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94746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Skellefteå!$B$65</c:f>
              <c:strCache>
                <c:ptCount val="1"/>
                <c:pt idx="0">
                  <c:v>Andel kvinnor kommunen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Skellefteå!$A$66:$A$81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Skellefteå!$B$66:$B$81</c:f>
              <c:numCache>
                <c:formatCode>0%</c:formatCode>
                <c:ptCount val="15"/>
                <c:pt idx="0">
                  <c:v>0.79241998125083701</c:v>
                </c:pt>
                <c:pt idx="1">
                  <c:v>0.76526345135210483</c:v>
                </c:pt>
                <c:pt idx="2">
                  <c:v>0.6539589442815249</c:v>
                </c:pt>
                <c:pt idx="3">
                  <c:v>0.62842105263157899</c:v>
                </c:pt>
                <c:pt idx="4">
                  <c:v>0.53795620437956204</c:v>
                </c:pt>
                <c:pt idx="5">
                  <c:v>0.45374449339207046</c:v>
                </c:pt>
                <c:pt idx="6">
                  <c:v>0.43946836174516035</c:v>
                </c:pt>
                <c:pt idx="7">
                  <c:v>0.39452054794520547</c:v>
                </c:pt>
                <c:pt idx="8">
                  <c:v>0.33939393939393941</c:v>
                </c:pt>
                <c:pt idx="9">
                  <c:v>0.33630289532293989</c:v>
                </c:pt>
                <c:pt idx="10">
                  <c:v>0.25634725634725636</c:v>
                </c:pt>
                <c:pt idx="11">
                  <c:v>0.23482587064676616</c:v>
                </c:pt>
                <c:pt idx="12">
                  <c:v>0.1926354719408265</c:v>
                </c:pt>
                <c:pt idx="13">
                  <c:v>0.1565040650406504</c:v>
                </c:pt>
                <c:pt idx="14">
                  <c:v>9.415470773538677E-2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F3-A24B-969A-C9E5368F52B9}"/>
            </c:ext>
          </c:extLst>
        </c:ser>
        <c:ser>
          <c:idx val="1"/>
          <c:order val="1"/>
          <c:tx>
            <c:strRef>
              <c:f>Skellefteå!$C$65</c:f>
              <c:strCache>
                <c:ptCount val="1"/>
                <c:pt idx="0">
                  <c:v>Andel män kommunen</c:v>
                </c:pt>
              </c:strCache>
            </c:strRef>
          </c:tx>
          <c:spPr>
            <a:solidFill>
              <a:srgbClr val="F49014"/>
            </a:solidFill>
            <a:ln>
              <a:noFill/>
            </a:ln>
            <a:effectLst/>
          </c:spPr>
          <c:invertIfNegative val="0"/>
          <c:cat>
            <c:strRef>
              <c:f>Skellefteå!$A$66:$A$81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Skellefteå!$C$66:$C$81</c:f>
              <c:numCache>
                <c:formatCode>0%</c:formatCode>
                <c:ptCount val="15"/>
                <c:pt idx="0">
                  <c:v>0.20758001874916299</c:v>
                </c:pt>
                <c:pt idx="1">
                  <c:v>0.23473654864789517</c:v>
                </c:pt>
                <c:pt idx="2">
                  <c:v>0.3460410557184751</c:v>
                </c:pt>
                <c:pt idx="3">
                  <c:v>0.37157894736842106</c:v>
                </c:pt>
                <c:pt idx="4">
                  <c:v>0.46204379562043796</c:v>
                </c:pt>
                <c:pt idx="5">
                  <c:v>0.54625550660792954</c:v>
                </c:pt>
                <c:pt idx="6">
                  <c:v>0.56053163825483965</c:v>
                </c:pt>
                <c:pt idx="7">
                  <c:v>0.60547945205479448</c:v>
                </c:pt>
                <c:pt idx="8">
                  <c:v>0.66060606060606064</c:v>
                </c:pt>
                <c:pt idx="9">
                  <c:v>0.66369710467706011</c:v>
                </c:pt>
                <c:pt idx="10">
                  <c:v>0.7436527436527437</c:v>
                </c:pt>
                <c:pt idx="11">
                  <c:v>0.76517412935323381</c:v>
                </c:pt>
                <c:pt idx="12">
                  <c:v>0.80736452805917347</c:v>
                </c:pt>
                <c:pt idx="13">
                  <c:v>0.8434959349593496</c:v>
                </c:pt>
                <c:pt idx="14">
                  <c:v>0.90584529226461319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F3-A24B-969A-C9E5368F52B9}"/>
            </c:ext>
          </c:extLst>
        </c:ser>
        <c:ser>
          <c:idx val="2"/>
          <c:order val="2"/>
          <c:tx>
            <c:strRef>
              <c:f>Skellefteå!$D$65</c:f>
              <c:strCache>
                <c:ptCount val="1"/>
                <c:pt idx="0">
                  <c:v>Andel kvinnor länet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Skellefteå!$A$66:$A$81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Skellefteå!$D$66:$D$81</c:f>
              <c:numCache>
                <c:formatCode>0%</c:formatCode>
                <c:ptCount val="15"/>
                <c:pt idx="0">
                  <c:v>0.76566222845129639</c:v>
                </c:pt>
                <c:pt idx="1">
                  <c:v>0.69575693464974142</c:v>
                </c:pt>
                <c:pt idx="2">
                  <c:v>0.59197012138188609</c:v>
                </c:pt>
                <c:pt idx="3">
                  <c:v>0.55012919896640822</c:v>
                </c:pt>
                <c:pt idx="4">
                  <c:v>0.57277992277992273</c:v>
                </c:pt>
                <c:pt idx="5">
                  <c:v>0.49284253578732107</c:v>
                </c:pt>
                <c:pt idx="6">
                  <c:v>0.45709377684079017</c:v>
                </c:pt>
                <c:pt idx="7">
                  <c:v>0.39974538510502866</c:v>
                </c:pt>
                <c:pt idx="8">
                  <c:v>0.28827818283791362</c:v>
                </c:pt>
                <c:pt idx="9">
                  <c:v>0.37035150280183393</c:v>
                </c:pt>
                <c:pt idx="10">
                  <c:v>0.22561665535188957</c:v>
                </c:pt>
                <c:pt idx="11">
                  <c:v>0.2327485380116959</c:v>
                </c:pt>
                <c:pt idx="12">
                  <c:v>0.18535453943008615</c:v>
                </c:pt>
                <c:pt idx="13">
                  <c:v>0.17841409691629956</c:v>
                </c:pt>
                <c:pt idx="14">
                  <c:v>7.9313496496394839E-2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F3-A24B-969A-C9E5368F52B9}"/>
            </c:ext>
          </c:extLst>
        </c:ser>
        <c:ser>
          <c:idx val="3"/>
          <c:order val="3"/>
          <c:tx>
            <c:strRef>
              <c:f>Skellefteå!$E$65</c:f>
              <c:strCache>
                <c:ptCount val="1"/>
                <c:pt idx="0">
                  <c:v>Andel män länet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Skellefteå!$A$66:$A$81</c:f>
              <c:strCache>
                <c:ptCount val="15"/>
                <c:pt idx="0">
                  <c:v>Q vård och omsorg; sociala tjänster</c:v>
                </c:pt>
                <c:pt idx="1">
                  <c:v>P utbildning </c:v>
                </c:pt>
                <c:pt idx="2">
                  <c:v>O offentlig förvaltning och försvar</c:v>
                </c:pt>
                <c:pt idx="3">
                  <c:v>I hotell- och restaurangverksamhet</c:v>
                </c:pt>
                <c:pt idx="4">
                  <c:v>R+S+T+U kulturella och personliga tjänster m.m.</c:v>
                </c:pt>
                <c:pt idx="5">
                  <c:v>K finans- och försäkringsverksamhet</c:v>
                </c:pt>
                <c:pt idx="6">
                  <c:v>G handel</c:v>
                </c:pt>
                <c:pt idx="7">
                  <c:v>M+N företagstjänster</c:v>
                </c:pt>
                <c:pt idx="8">
                  <c:v>D+E energiförsörjning; miljöverksamhet</c:v>
                </c:pt>
                <c:pt idx="9">
                  <c:v>L fastighetsverksamhet</c:v>
                </c:pt>
                <c:pt idx="10">
                  <c:v>A jordbruk, skogsbruk och fiske</c:v>
                </c:pt>
                <c:pt idx="11">
                  <c:v>J information och kommunikation</c:v>
                </c:pt>
                <c:pt idx="12">
                  <c:v>B+C tillverkning och utvinning</c:v>
                </c:pt>
                <c:pt idx="13">
                  <c:v>H transport och magasinering</c:v>
                </c:pt>
                <c:pt idx="14">
                  <c:v>F byggverksamhet</c:v>
                </c:pt>
              </c:strCache>
            </c:strRef>
          </c:cat>
          <c:val>
            <c:numRef>
              <c:f>Skellefteå!$E$66:$E$81</c:f>
              <c:numCache>
                <c:formatCode>0%</c:formatCode>
                <c:ptCount val="15"/>
                <c:pt idx="0">
                  <c:v>0.23433777154870358</c:v>
                </c:pt>
                <c:pt idx="1">
                  <c:v>0.30424306535025858</c:v>
                </c:pt>
                <c:pt idx="2">
                  <c:v>0.40802987861811391</c:v>
                </c:pt>
                <c:pt idx="3">
                  <c:v>0.44987080103359173</c:v>
                </c:pt>
                <c:pt idx="4">
                  <c:v>0.42722007722007721</c:v>
                </c:pt>
                <c:pt idx="5">
                  <c:v>0.50715746421267893</c:v>
                </c:pt>
                <c:pt idx="6">
                  <c:v>0.54290622315920978</c:v>
                </c:pt>
                <c:pt idx="7">
                  <c:v>0.60025461489497134</c:v>
                </c:pt>
                <c:pt idx="8">
                  <c:v>0.71172181716208638</c:v>
                </c:pt>
                <c:pt idx="9">
                  <c:v>0.62964849719816607</c:v>
                </c:pt>
                <c:pt idx="10">
                  <c:v>0.77438334464811043</c:v>
                </c:pt>
                <c:pt idx="11">
                  <c:v>0.76725146198830407</c:v>
                </c:pt>
                <c:pt idx="12">
                  <c:v>0.81464546056991383</c:v>
                </c:pt>
                <c:pt idx="13">
                  <c:v>0.82158590308370039</c:v>
                </c:pt>
                <c:pt idx="14">
                  <c:v>0.92068650350360515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F3-A24B-969A-C9E5368F52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7043168"/>
        <c:axId val="517043496"/>
      </c:barChart>
      <c:catAx>
        <c:axId val="51704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7043496"/>
        <c:crosses val="autoZero"/>
        <c:auto val="1"/>
        <c:lblAlgn val="ctr"/>
        <c:lblOffset val="100"/>
        <c:noMultiLvlLbl val="0"/>
      </c:catAx>
      <c:valAx>
        <c:axId val="517043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704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2019-02-26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4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Behöriga till gymnasiet:</a:t>
            </a:r>
          </a:p>
          <a:p>
            <a:endParaRPr lang="sv-SE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grundskolan år t och som var folkbokförda i regionen vid utgången av år t och hade behörighet till gymnasiet (fr.o.m. 2011 behörighet till minst ett nationellt program, se mer information nedan). Nämnaren består av personer som slutade grundskolan år t och som var folkbokförda i regionen vid utgången av år t. </a:t>
            </a:r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att en elev ska vara behörig till ett nationellt yrkesprogram krävs godkänt i ämnena svenska/svenska som andra språk, engelska och matematik samt ytterligare betyg i fem ämnen, det vill säga totalt åtta.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r>
              <a:rPr lang="sv-SE" dirty="0"/>
              <a:t>Behöriga till högskolan:</a:t>
            </a:r>
          </a:p>
          <a:p>
            <a:endParaRPr lang="sv-SE" dirty="0"/>
          </a:p>
          <a:p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Täljaren består av personer som slutade gymnasiet år t och som var folkbokförda i regionen vid utgången av år t och hade behörighet till högskolan. Nämnaren består av personer som slutade gymnasiet år t och som var folkbokförda i regionen vid utgången av år t. Fr.o.m. 2010 avser folkbokföring och vistelsetid utgången av år t-1. År 2014 var det första året då studenter tog examen enligt den nya läroplanen GY 2011.  Källa: &lt;a 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href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="http://</a:t>
            </a:r>
            <a:r>
              <a:rPr lang="sv-SE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www.scb.se</a:t>
            </a:r>
            <a:r>
              <a:rPr lang="sv-S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/stativ"&gt;Databasen STATIV&lt;/a&gt;</a:t>
            </a:r>
            <a:r>
              <a:rPr lang="sv-SE" dirty="0"/>
              <a:t>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Lägg till behörgihet2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8872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~100 % innebär</a:t>
            </a:r>
            <a:r>
              <a:rPr lang="sv-SE" sz="1200" baseline="0" dirty="0"/>
              <a:t> att det är 1-4 ej behöriga</a:t>
            </a:r>
            <a:endParaRPr lang="sv-SE" sz="120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1054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Ansökningar till högskola per kommun finns ej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8CCB0-4C7E-47E6-A0BE-7206F2029A1E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247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Platshållare för bildobjekt 1">
            <a:extLst>
              <a:ext uri="{FF2B5EF4-FFF2-40B4-BE49-F238E27FC236}">
                <a16:creationId xmlns:a16="http://schemas.microsoft.com/office/drawing/2014/main" id="{0B8E8A80-1CDE-FC49-A58B-7D4F86C3FB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1986" name="Platshållare för anteckningar 2">
            <a:extLst>
              <a:ext uri="{FF2B5EF4-FFF2-40B4-BE49-F238E27FC236}">
                <a16:creationId xmlns:a16="http://schemas.microsoft.com/office/drawing/2014/main" id="{80A3E8C3-E0A6-CA46-BFE2-DE5543393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84200"/>
            <a:endParaRPr lang="sv-SE" altLang="sv-SE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Helvetica Light" panose="020B0403020202020204" pitchFamily="34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"Att alla invånare har tillgång till ett allsidigt och tillgängligt utbud av utbildningar av hög kvalité från förskola till och med universitetsutbildning, i ett livslångt lärande."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/>
            <a:r>
              <a:rPr lang="sv-SE" altLang="sv-SE" sz="2400" i="1">
                <a:solidFill>
                  <a:srgbClr val="00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Helvetica Light" panose="020B0403020202020204" pitchFamily="34" charset="0"/>
              </a:rPr>
              <a:t>"Ökad överensstämmelse mellan arbetskraftsutbud, arbetsmarknadens efterfrågan av kompetens och utbud av utbildningar."</a:t>
            </a:r>
            <a:endParaRPr lang="sv-SE" altLang="sv-SE" sz="240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584200">
              <a:lnSpc>
                <a:spcPct val="100000"/>
              </a:lnSpc>
              <a:spcBef>
                <a:spcPct val="0"/>
              </a:spcBef>
            </a:pPr>
            <a:endParaRPr lang="sv-SE" altLang="sv-SE" sz="5400">
              <a:solidFill>
                <a:srgbClr val="000000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09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nehållsförtec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92215"/>
            <a:ext cx="7886700" cy="459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Innehåll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290988"/>
            <a:ext cx="6858000" cy="459002"/>
          </a:xfrm>
          <a:solidFill>
            <a:srgbClr val="62269E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844738"/>
            <a:ext cx="6858000" cy="459000"/>
          </a:xfrm>
          <a:solidFill>
            <a:srgbClr val="77777A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398488"/>
            <a:ext cx="6858000" cy="459002"/>
          </a:xfrm>
          <a:solidFill>
            <a:srgbClr val="CB2B9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2966800"/>
            <a:ext cx="6858000" cy="459000"/>
          </a:xfrm>
          <a:solidFill>
            <a:srgbClr val="64CBC9"/>
          </a:solidFill>
        </p:spPr>
        <p:txBody>
          <a:bodyPr wrap="square" anchor="ctr">
            <a:noAutofit/>
          </a:bodyPr>
          <a:lstStyle>
            <a:lvl1pPr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 dirty="0"/>
              <a:t>Innehåll</a:t>
            </a:r>
          </a:p>
        </p:txBody>
      </p:sp>
    </p:spTree>
    <p:extLst>
      <p:ext uri="{BB962C8B-B14F-4D97-AF65-F5344CB8AC3E}">
        <p14:creationId xmlns:p14="http://schemas.microsoft.com/office/powerpoint/2010/main" val="1943876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2269E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 </a:t>
            </a:r>
          </a:p>
        </p:txBody>
      </p:sp>
    </p:spTree>
    <p:extLst>
      <p:ext uri="{BB962C8B-B14F-4D97-AF65-F5344CB8AC3E}">
        <p14:creationId xmlns:p14="http://schemas.microsoft.com/office/powerpoint/2010/main" val="3397274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bl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64CBC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9219"/>
            <a:ext cx="5133294" cy="265510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00829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lil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1500">
                <a:latin typeface="+mj-lt"/>
              </a:defRPr>
            </a:lvl1pPr>
            <a:lvl2pPr marL="257175" indent="0">
              <a:buNone/>
              <a:defRPr sz="1200">
                <a:latin typeface="+mj-lt"/>
              </a:defRPr>
            </a:lvl2pPr>
            <a:lvl3pPr marL="514350" indent="0">
              <a:buNone/>
              <a:defRPr sz="1200">
                <a:latin typeface="+mj-lt"/>
              </a:defRPr>
            </a:lvl3pPr>
            <a:lvl4pPr marL="771525" indent="0">
              <a:buNone/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346200"/>
            <a:ext cx="7886700" cy="288698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700" cy="459000"/>
          </a:xfrm>
          <a:solidFill>
            <a:srgbClr val="7030A0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795465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77777A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505716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grå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77777A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/>
            </a:lvl1pPr>
            <a:lvl5pPr marL="1028700" indent="0">
              <a:buNone/>
              <a:defRPr/>
            </a:lvl5pPr>
          </a:lstStyle>
          <a:p>
            <a:pPr lvl="0"/>
            <a:r>
              <a:rPr lang="sv-SE" dirty="0"/>
              <a:t>Brödtext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Infoga objekt</a:t>
            </a:r>
          </a:p>
          <a:p>
            <a:pPr lvl="0"/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50" y="1361054"/>
            <a:ext cx="5132785" cy="27384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9475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CB2B9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543037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 rosa + f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8650" y="273845"/>
            <a:ext cx="7886699" cy="459000"/>
          </a:xfrm>
          <a:solidFill>
            <a:srgbClr val="CB2B99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28650" y="1634898"/>
            <a:ext cx="5133295" cy="2997824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Brödtext</a:t>
            </a:r>
          </a:p>
          <a:p>
            <a:pPr lvl="2"/>
            <a:r>
              <a:rPr lang="sv-SE" dirty="0"/>
              <a:t>Brödtext</a:t>
            </a:r>
          </a:p>
          <a:p>
            <a:pPr lvl="4"/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5896655" y="1369219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0" hasCustomPrompt="1"/>
          </p:nvPr>
        </p:nvSpPr>
        <p:spPr>
          <a:xfrm>
            <a:off x="5896655" y="3056675"/>
            <a:ext cx="2618695" cy="1576047"/>
          </a:xfrm>
        </p:spPr>
        <p:txBody>
          <a:bodyPr/>
          <a:lstStyle/>
          <a:p>
            <a:pPr lvl="0"/>
            <a:r>
              <a:rPr lang="sv-SE" dirty="0"/>
              <a:t>Infoga objekt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628649" y="1356375"/>
            <a:ext cx="5133295" cy="272654"/>
          </a:xfrm>
        </p:spPr>
        <p:txBody>
          <a:bodyPr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061740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vsnittsdelare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143000" y="2173741"/>
            <a:ext cx="6858000" cy="458732"/>
          </a:xfrm>
          <a:solidFill>
            <a:srgbClr val="64CBC9"/>
          </a:solidFill>
        </p:spPr>
        <p:txBody>
          <a:bodyPr anchor="b">
            <a:normAutofit/>
          </a:bodyPr>
          <a:lstStyle>
            <a:lvl1pPr algn="ctr">
              <a:defRPr sz="27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092784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bildsnummer">
            <a:extLst>
              <a:ext uri="{FF2B5EF4-FFF2-40B4-BE49-F238E27FC236}">
                <a16:creationId xmlns:a16="http://schemas.microsoft.com/office/drawing/2014/main" id="{C8AB1F27-77EF-0E40-AD90-95A56DC98126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71FC9-85E4-F344-A705-63C6D66670B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93150002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/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/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/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
Nivå två
Nivå tre
Nivå fyra
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873FC5B7-5B33-5C4F-A6AF-85EDDE535DF3}"/>
              </a:ext>
            </a:extLst>
          </p:cNvPr>
          <p:cNvSpPr txBox="1">
            <a:spLocks/>
          </p:cNvSpPr>
          <p:nvPr/>
        </p:nvSpPr>
        <p:spPr>
          <a:xfrm>
            <a:off x="719930" y="1630244"/>
            <a:ext cx="7704139" cy="756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50A0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6000" dirty="0">
                <a:solidFill>
                  <a:schemeClr val="bg1"/>
                </a:solidFill>
              </a:rPr>
              <a:t>Skellefteå</a:t>
            </a:r>
          </a:p>
        </p:txBody>
      </p:sp>
    </p:spTree>
    <p:extLst>
      <p:ext uri="{BB962C8B-B14F-4D97-AF65-F5344CB8AC3E}">
        <p14:creationId xmlns:p14="http://schemas.microsoft.com/office/powerpoint/2010/main" val="234960989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629BEE-E32E-4B79-82A4-7302C3B00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7161"/>
            <a:ext cx="7886699" cy="595685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anställda per yrkesområde i Skellefteå samt</a:t>
            </a:r>
            <a:br>
              <a:rPr lang="sv-SE" sz="2000" dirty="0"/>
            </a:br>
            <a:r>
              <a:rPr lang="sv-SE" sz="2000" dirty="0"/>
              <a:t>Skellefteås andel av yrkesområdet i länet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E05ABBFD-6A65-FE48-9987-977FF6599AE5}"/>
              </a:ext>
            </a:extLst>
          </p:cNvPr>
          <p:cNvSpPr txBox="1"/>
          <p:nvPr/>
        </p:nvSpPr>
        <p:spPr>
          <a:xfrm>
            <a:off x="595311" y="4451003"/>
            <a:ext cx="42243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Flest antal förvärvsarbetande finns i Skellefteå inom yrkesområdet service-, omsorg- och försäljningsyrken. 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FF5CD2E-27EF-EE4D-8BC9-4513F9445929}"/>
              </a:ext>
            </a:extLst>
          </p:cNvPr>
          <p:cNvSpPr txBox="1"/>
          <p:nvPr/>
        </p:nvSpPr>
        <p:spPr>
          <a:xfrm>
            <a:off x="4919661" y="4254864"/>
            <a:ext cx="4224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En relativt stor andel av länets förvärvsarbetande finns i Skellefteå. Yrken inom maskinell tillverkning och transport m.m. är relativt sett den största gruppen i Skellefteå i ett länsperspektiv. 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098662B3-F3D9-7B41-8413-5E3E2E767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5" y="1064274"/>
            <a:ext cx="4798121" cy="340995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387EAC47-6C76-6546-A751-DB17BBA59A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8830" y="1261773"/>
            <a:ext cx="4341585" cy="301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25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69BF30-4684-451D-9C35-29869590F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sz="2400" dirty="0"/>
              <a:t>De största yrkesgrupperna i Skellefteå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12DAFA0-1C87-5C40-BD0D-C50965E7FC4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11940339"/>
              </p:ext>
            </p:extLst>
          </p:nvPr>
        </p:nvGraphicFramePr>
        <p:xfrm>
          <a:off x="628651" y="1079947"/>
          <a:ext cx="5132788" cy="272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3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2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31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sv-SE" sz="1400" dirty="0"/>
                        <a:t>Yrkesgrupp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Skellefteå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(länet)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(länet)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sv-SE" sz="1100" dirty="0"/>
                        <a:t>Skötare, vårdare och personliga assistenter m.fl.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1935 (6139)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26 % (30%)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78 % (70%)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6442281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Butikspersonal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1621 (6508)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36 % (39%)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64 %(61%)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3457815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Undersköterskor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142 (5667)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9 % (11%)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91 % (89%)</a:t>
                      </a:r>
                    </a:p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848002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Grundskollärare, fritidspedagoger och</a:t>
                      </a:r>
                      <a:r>
                        <a:rPr lang="sv-SE" sz="1100" baseline="0" dirty="0"/>
                        <a:t> förskollärare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277 (5573)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18 % (20%)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82 % (80%)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8868687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Ingenjörer och tekniker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983 (3144)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86 %(86%)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14 % (14%)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26974"/>
                  </a:ext>
                </a:extLst>
              </a:tr>
            </a:tbl>
          </a:graphicData>
        </a:graphic>
      </p:graphicFrame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0EC76BAF-C5FB-EE4D-8454-EDCA775A254A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5896654" y="1389782"/>
            <a:ext cx="2618695" cy="157604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Bland de 5 största yrkesgrupperna domineras 4 av kvinnor. Andelen kvinnor i grupperna är något högre relativt länsandelarna. </a:t>
            </a:r>
          </a:p>
          <a:p>
            <a:r>
              <a:rPr lang="sv-SE" sz="1125" dirty="0"/>
              <a:t>I gruppen ingenjörer och tekniker är andelen män högre. </a:t>
            </a:r>
          </a:p>
        </p:txBody>
      </p:sp>
    </p:spTree>
    <p:extLst>
      <p:ext uri="{BB962C8B-B14F-4D97-AF65-F5344CB8AC3E}">
        <p14:creationId xmlns:p14="http://schemas.microsoft.com/office/powerpoint/2010/main" val="96903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D7B7AD-B410-4A0E-B130-195BD864DA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Kompetensförsörjning</a:t>
            </a:r>
          </a:p>
        </p:txBody>
      </p:sp>
    </p:spTree>
    <p:extLst>
      <p:ext uri="{BB962C8B-B14F-4D97-AF65-F5344CB8AC3E}">
        <p14:creationId xmlns:p14="http://schemas.microsoft.com/office/powerpoint/2010/main" val="1024541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8C1855-8182-D94C-891B-9DE7A8ED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9087"/>
            <a:ext cx="7886699" cy="58375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Antal förvärvsarbetande i Skellefteå 2017 och antal pensionsavgångar bland dessa fram till 2037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5034F18B-B9C4-D743-8EDF-3ADDFCCA5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" y="1146850"/>
            <a:ext cx="6090632" cy="372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6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1F462-85BE-40BB-A8D7-2363915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0318"/>
            <a:ext cx="6220445" cy="572528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5 största yrkena 2017 och pensionsavgångar i yrkena </a:t>
            </a:r>
            <a:br>
              <a:rPr lang="sv-SE" sz="2000" dirty="0"/>
            </a:br>
            <a:r>
              <a:rPr lang="sv-SE" sz="2000" dirty="0"/>
              <a:t>fram till 2037 i Skellefteå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CC18C27B-3AFD-AA44-A042-644D4C03A838}"/>
              </a:ext>
            </a:extLst>
          </p:cNvPr>
          <p:cNvSpPr txBox="1"/>
          <p:nvPr/>
        </p:nvSpPr>
        <p:spPr>
          <a:xfrm>
            <a:off x="1067357" y="1168393"/>
            <a:ext cx="342306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män i Skellefteå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6EDFD532-6849-B242-8ECF-CCAF55C9F9B1}"/>
              </a:ext>
            </a:extLst>
          </p:cNvPr>
          <p:cNvSpPr txBox="1"/>
          <p:nvPr/>
        </p:nvSpPr>
        <p:spPr>
          <a:xfrm>
            <a:off x="5265222" y="1168393"/>
            <a:ext cx="368320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De fem största yrkena bland kvinnor i Skellefteå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40E0A29-C93F-C94B-B67B-0DDC2FDFB509}"/>
              </a:ext>
            </a:extLst>
          </p:cNvPr>
          <p:cNvSpPr txBox="1"/>
          <p:nvPr/>
        </p:nvSpPr>
        <p:spPr>
          <a:xfrm>
            <a:off x="1344881" y="4287315"/>
            <a:ext cx="3561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yrken som har krav på högskolekompetens eller motsvarande inom teknik där 58 % av antalet förvärvsarbetande lämnar.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6940BA0-36F8-4549-85FF-FC8B7986CAF3}"/>
              </a:ext>
            </a:extLst>
          </p:cNvPr>
          <p:cNvSpPr txBox="1"/>
          <p:nvPr/>
        </p:nvSpPr>
        <p:spPr>
          <a:xfrm>
            <a:off x="5196227" y="4366966"/>
            <a:ext cx="356105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350" dirty="0"/>
              <a:t>Störst pensionsavgångar förväntas i gruppen kontorsassistenter och sekreterare där 70 % av antalet förvärvsarbetande lämnar.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6AC83B0A-0FDD-B14A-B42E-2BD64EB9A0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913" y="1634750"/>
            <a:ext cx="4385087" cy="2705100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B34183A2-A93E-7845-913A-36A036D60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07" y="1553628"/>
            <a:ext cx="46958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65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3AFFE5-F6CB-429E-8A4D-BB18AEF193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Pendlingsmönster</a:t>
            </a:r>
          </a:p>
        </p:txBody>
      </p:sp>
    </p:spTree>
    <p:extLst>
      <p:ext uri="{BB962C8B-B14F-4D97-AF65-F5344CB8AC3E}">
        <p14:creationId xmlns:p14="http://schemas.microsoft.com/office/powerpoint/2010/main" val="427321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8A4AD5-14CA-47EA-AAB4-DC4CE035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Riktad in- och utpendling i Skellefteå 2017</a:t>
            </a:r>
          </a:p>
        </p:txBody>
      </p:sp>
      <p:sp>
        <p:nvSpPr>
          <p:cNvPr id="9" name="Platshållare för innehåll 4">
            <a:extLst>
              <a:ext uri="{FF2B5EF4-FFF2-40B4-BE49-F238E27FC236}">
                <a16:creationId xmlns:a16="http://schemas.microsoft.com/office/drawing/2014/main" id="{EC53D724-F903-1145-B7F1-1EC845706308}"/>
              </a:ext>
            </a:extLst>
          </p:cNvPr>
          <p:cNvSpPr txBox="1">
            <a:spLocks/>
          </p:cNvSpPr>
          <p:nvPr/>
        </p:nvSpPr>
        <p:spPr>
          <a:xfrm>
            <a:off x="5896654" y="1725266"/>
            <a:ext cx="2618695" cy="135744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År 2017 var det 1450  inpendlande män respektive 624 inpendlande kvinnor till Skellefteå.</a:t>
            </a:r>
          </a:p>
          <a:p>
            <a:endParaRPr lang="sv-SE" sz="1100" dirty="0"/>
          </a:p>
          <a:p>
            <a:r>
              <a:rPr lang="sv-SE" sz="1100" dirty="0"/>
              <a:t>Samma år var det 1412 män och 905  kvinnor som pendlade ut från Skellefteå.</a:t>
            </a:r>
          </a:p>
          <a:p>
            <a:endParaRPr lang="sv-SE" sz="900" dirty="0"/>
          </a:p>
          <a:p>
            <a:endParaRPr lang="sv-SE" sz="9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B64CBEC-4282-744D-899F-0C858AA6F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450" y="1443298"/>
            <a:ext cx="4805795" cy="288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12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E5DDE5-615A-46D8-A394-71BDB842F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Utbildningsmönster</a:t>
            </a:r>
          </a:p>
        </p:txBody>
      </p:sp>
    </p:spTree>
    <p:extLst>
      <p:ext uri="{BB962C8B-B14F-4D97-AF65-F5344CB8AC3E}">
        <p14:creationId xmlns:p14="http://schemas.microsoft.com/office/powerpoint/2010/main" val="1745530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Utbildningsnivå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8649" y="732845"/>
          <a:ext cx="7897195" cy="31502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0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8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8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r>
                        <a:rPr lang="sv-SE" sz="1400" dirty="0"/>
                        <a:t>Utbildningsnivå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Män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Kvinnor (%)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Andel av befolkning med 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Motsv. andel i riket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Förgymnasial utbildning &lt;</a:t>
                      </a:r>
                      <a:r>
                        <a:rPr lang="sv-SE" sz="900" baseline="0" dirty="0"/>
                        <a:t> 9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878 (55 %)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718 (45 %)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/>
                        <a:t>Förgymnasial utbildning,</a:t>
                      </a:r>
                      <a:r>
                        <a:rPr lang="sv-SE" sz="900" baseline="0" dirty="0"/>
                        <a:t> 9 (10)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3543 (55 %)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2935 (45 %)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högst 2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7053 (54 %)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6034 (46 %)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534">
                <a:tc>
                  <a:txBody>
                    <a:bodyPr/>
                    <a:lstStyle/>
                    <a:p>
                      <a:r>
                        <a:rPr lang="sv-SE" sz="900" dirty="0"/>
                        <a:t>Gymnasial utbildning,</a:t>
                      </a:r>
                      <a:r>
                        <a:rPr lang="sv-SE" sz="900" baseline="0" dirty="0"/>
                        <a:t>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7921 (57 %)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6073 (43 %)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  <a:r>
                        <a:rPr lang="sv-SE" sz="900" baseline="0" dirty="0"/>
                        <a:t>, mindre än 3 år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3652 (52 %)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3396 (48 %)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/>
                        <a:t>Eftergymnasial utbildning,</a:t>
                      </a:r>
                      <a:r>
                        <a:rPr lang="sv-SE" sz="900" baseline="0" dirty="0"/>
                        <a:t> 3 år eller mer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3295 (37 %)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5611 (63 %)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041">
                <a:tc>
                  <a:txBody>
                    <a:bodyPr/>
                    <a:lstStyle/>
                    <a:p>
                      <a:r>
                        <a:rPr lang="sv-SE" sz="900" dirty="0"/>
                        <a:t>Forskarutbildning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136 (64 %)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75 (36 %)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485">
                <a:tc>
                  <a:txBody>
                    <a:bodyPr/>
                    <a:lstStyle/>
                    <a:p>
                      <a:r>
                        <a:rPr lang="sv-SE" sz="900" dirty="0"/>
                        <a:t>Uppgift saknas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456 (56 %)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814 (44 %)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/>
          </p:cNvSpPr>
          <p:nvPr/>
        </p:nvSpPr>
        <p:spPr>
          <a:xfrm>
            <a:off x="628649" y="3883132"/>
            <a:ext cx="5255559" cy="126036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00" dirty="0"/>
              <a:t>Statistiken visar att 15 % av befolkningen (16-74 år) i Skellefteå har en förgymnasial utbildning vilket är en något högre andel än i Västerbottens län och riket. </a:t>
            </a:r>
          </a:p>
          <a:p>
            <a:r>
              <a:rPr lang="sv-SE" sz="1100" dirty="0"/>
              <a:t>52 % har en gymnasial utbildning vilket är högre än i länet (46%) och riket (43%).</a:t>
            </a:r>
          </a:p>
          <a:p>
            <a:r>
              <a:rPr lang="sv-SE" sz="1100" dirty="0"/>
              <a:t>31 % har en eftergymnasial utbildning. Motsvarande andelar i länet och riket är högre (36% respektive 35 %).  </a:t>
            </a:r>
          </a:p>
        </p:txBody>
      </p:sp>
      <p:sp>
        <p:nvSpPr>
          <p:cNvPr id="9" name="Platshållare för innehåll 5"/>
          <p:cNvSpPr>
            <a:spLocks noGrp="1"/>
          </p:cNvSpPr>
          <p:nvPr>
            <p:ph sz="half" idx="10"/>
          </p:nvPr>
        </p:nvSpPr>
        <p:spPr>
          <a:xfrm>
            <a:off x="5894703" y="3883132"/>
            <a:ext cx="2631141" cy="988727"/>
          </a:xfrm>
        </p:spPr>
        <p:txBody>
          <a:bodyPr>
            <a:normAutofit/>
          </a:bodyPr>
          <a:lstStyle/>
          <a:p>
            <a:r>
              <a:rPr lang="sv-SE" sz="1200" dirty="0"/>
              <a:t>Statistiken visar utbildningsnivå för befolkningen 16-74 år i Skellefteå och är inhämtad från SCB:s statistikdatabas.</a:t>
            </a:r>
          </a:p>
        </p:txBody>
      </p:sp>
    </p:spTree>
    <p:extLst>
      <p:ext uri="{BB962C8B-B14F-4D97-AF65-F5344CB8AC3E}">
        <p14:creationId xmlns:p14="http://schemas.microsoft.com/office/powerpoint/2010/main" val="829345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gymnasium och högskola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34964" y="1331168"/>
          <a:ext cx="4273952" cy="158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7326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män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Andel kvinnor behöriga till gymnasium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högskola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Skellefteå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79,5 %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86,4 %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90,9 %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87,1 %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baseline="0" dirty="0"/>
                        <a:t>82,3 %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86,7 %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91,2 %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173030" y="3276770"/>
            <a:ext cx="2715150" cy="875337"/>
          </a:xfrm>
        </p:spPr>
        <p:txBody>
          <a:bodyPr/>
          <a:lstStyle/>
          <a:p>
            <a:r>
              <a:rPr lang="sv-SE" sz="1200" dirty="0"/>
              <a:t>Statistiken visar andel behöriga till gymnasium och högskola år 2016 uppdelat på kön och har inhämtats från SCB:s statistikdatabas.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5169218" y="1097061"/>
            <a:ext cx="3411855" cy="181549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1125" dirty="0"/>
          </a:p>
          <a:p>
            <a:r>
              <a:rPr lang="sv-SE" sz="1125" dirty="0"/>
              <a:t>Statistik rörande behörighet till gymnasium avser andel elever i årskurs 9 med behörighet att söka yrkesprogram.</a:t>
            </a:r>
          </a:p>
          <a:p>
            <a:endParaRPr lang="sv-SE" sz="1125" dirty="0"/>
          </a:p>
          <a:p>
            <a:r>
              <a:rPr lang="sv-SE" sz="1125" dirty="0"/>
              <a:t>Andelstalen är något lägre i Skellefteå relativt länet och riket för både män och kvinnor. </a:t>
            </a:r>
          </a:p>
          <a:p>
            <a:endParaRPr lang="sv-SE" sz="1125" dirty="0"/>
          </a:p>
          <a:p>
            <a:r>
              <a:rPr lang="sv-SE" sz="1125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0068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Befolkning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Arbetsmarknad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Kompetensförsörjning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Pendlingsmönster</a:t>
            </a:r>
          </a:p>
        </p:txBody>
      </p:sp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61A5851A-D24C-4909-89D9-F914D30DFF84}"/>
              </a:ext>
            </a:extLst>
          </p:cNvPr>
          <p:cNvSpPr txBox="1">
            <a:spLocks/>
          </p:cNvSpPr>
          <p:nvPr/>
        </p:nvSpPr>
        <p:spPr>
          <a:xfrm>
            <a:off x="628650" y="3535111"/>
            <a:ext cx="6858000" cy="459002"/>
          </a:xfrm>
          <a:prstGeom prst="rect">
            <a:avLst/>
          </a:prstGeom>
          <a:solidFill>
            <a:srgbClr val="62269E"/>
          </a:solidFill>
        </p:spPr>
        <p:txBody>
          <a:bodyPr vert="horz" wrap="square" lIns="68580" tIns="34290" rIns="68580" bIns="34290" rtlCol="0" anchor="ctr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8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100" dirty="0"/>
              <a:t>Utbildning</a:t>
            </a:r>
          </a:p>
        </p:txBody>
      </p:sp>
    </p:spTree>
    <p:extLst>
      <p:ext uri="{BB962C8B-B14F-4D97-AF65-F5344CB8AC3E}">
        <p14:creationId xmlns:p14="http://schemas.microsoft.com/office/powerpoint/2010/main" val="3524817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Behörighet till gymnasiet – läsår 2017/18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5668834" y="3517101"/>
            <a:ext cx="2215532" cy="676128"/>
          </a:xfrm>
        </p:spPr>
        <p:txBody>
          <a:bodyPr>
            <a:normAutofit/>
          </a:bodyPr>
          <a:lstStyle/>
          <a:p>
            <a:r>
              <a:rPr lang="sv-SE" sz="1200" dirty="0"/>
              <a:t>Statistiken är inhämtad från Skolverkets statistikdatabas Siris. </a:t>
            </a:r>
          </a:p>
        </p:txBody>
      </p:sp>
      <p:graphicFrame>
        <p:nvGraphicFramePr>
          <p:cNvPr id="7" name="Platshållare för innehåll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234341192"/>
              </p:ext>
            </p:extLst>
          </p:nvPr>
        </p:nvGraphicFramePr>
        <p:xfrm>
          <a:off x="613946" y="964599"/>
          <a:ext cx="7270420" cy="234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98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6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43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8309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Antal elever åk 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</a:t>
                      </a:r>
                      <a:r>
                        <a:rPr lang="sv-SE" sz="1100" baseline="0" dirty="0"/>
                        <a:t> elever behöriga till yrkespro-gram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estetiskt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 till ekonomi-, humanistiska och samhälls-vetenskaps-program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behöriga</a:t>
                      </a:r>
                      <a:r>
                        <a:rPr lang="sv-SE" sz="1100" baseline="0" dirty="0"/>
                        <a:t> till natur-vetenskapligt och tekniskt program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Andel elever ej behöriga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420">
                <a:tc>
                  <a:txBody>
                    <a:bodyPr/>
                    <a:lstStyle/>
                    <a:p>
                      <a:r>
                        <a:rPr lang="sv-SE" sz="1100" dirty="0"/>
                        <a:t>Skellefteå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854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82,9 %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82,3 %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81,1 %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17,1 %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r>
                        <a:rPr lang="sv-SE" sz="11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2 831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84,9 %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83,4 %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83,2 %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14,3 %</a:t>
                      </a: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110 583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84,4 %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83,</a:t>
                      </a:r>
                      <a:r>
                        <a:rPr lang="sv-SE" sz="1100" baseline="0" dirty="0"/>
                        <a:t>5 %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81,0 %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15,6 %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4999" y="3517101"/>
            <a:ext cx="3792157" cy="102949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I Skellefteå är en något lägre andel behöriga avseende alla inriktningar på gymnasiet relativt länet och riket. Undantaget är naturvetenskapligt och tekniskt program där andelen är i paritet med riket men under länssnittet. 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41838541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åk 9 – läsår 2017/18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1979" y="985257"/>
          <a:ext cx="7923320" cy="1866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8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030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 gridSpan="5">
                  <a:txBody>
                    <a:bodyPr/>
                    <a:lstStyle/>
                    <a:p>
                      <a:r>
                        <a:rPr lang="sv-SE" sz="900" dirty="0"/>
                        <a:t>Förgymnasial</a:t>
                      </a:r>
                      <a:r>
                        <a:rPr lang="sv-SE" sz="900" baseline="0" dirty="0"/>
                        <a:t> eller gymnasial utbildning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sv-SE" sz="900" dirty="0"/>
                        <a:t>Eftergymnasial utbildning</a:t>
                      </a: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yrkes-program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Antal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elever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Andel som uppnått kunskapskraven</a:t>
                      </a:r>
                      <a:r>
                        <a:rPr lang="sv-SE" sz="900" baseline="0" dirty="0"/>
                        <a:t> i alla ämnen</a:t>
                      </a:r>
                      <a:endParaRPr lang="sv-SE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Anden behörighet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Genomsnittligt meritvärde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Skellefteå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362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45,3 %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68,2 %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77,9 %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199,6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54,7 %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88,6 %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0" lang="sv-SE" sz="9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94,1 %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242,0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1098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41,0 %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70,0 %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81,7 %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205,0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1577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87,7 %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94,0 %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245,7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900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45 386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43,1 %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65,8 %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78,1 %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204,5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59 881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56,9 %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87,2 %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93,5 %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/>
                        <a:t>253,7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179817" y="3104569"/>
            <a:ext cx="2365482" cy="1000478"/>
          </a:xfrm>
        </p:spPr>
        <p:txBody>
          <a:bodyPr/>
          <a:lstStyle/>
          <a:p>
            <a:r>
              <a:rPr lang="sv-SE" sz="1200" dirty="0"/>
              <a:t>Statistiken har inhämtats från Skolverkets statistikdatabas Siris. </a:t>
            </a:r>
          </a:p>
          <a:p>
            <a:endParaRPr lang="sv-SE" dirty="0"/>
          </a:p>
        </p:txBody>
      </p:sp>
      <p:sp>
        <p:nvSpPr>
          <p:cNvPr id="8" name="Platshållare för innehåll 4"/>
          <p:cNvSpPr txBox="1">
            <a:spLocks noGrp="1"/>
          </p:cNvSpPr>
          <p:nvPr>
            <p:ph sz="half" idx="2"/>
          </p:nvPr>
        </p:nvSpPr>
        <p:spPr>
          <a:xfrm>
            <a:off x="628649" y="2908122"/>
            <a:ext cx="4062185" cy="2235378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68580" tIns="34290" rIns="68580" bIns="34290" rtlCol="0">
            <a:normAutofit fontScale="92500" lnSpcReduction="10000"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5" dirty="0"/>
              <a:t>Statistiken är uppdelad på föräldrarnas högsta utbildningsnivå.  Andelen elever med föräldrar som högst har eftergymnasial utbildning är något fler i Skellefteå än länet och riket men något lägre i gruppen med föräldrar med högst eftergymnasial utbildning. </a:t>
            </a:r>
          </a:p>
          <a:p>
            <a:r>
              <a:rPr lang="sv-SE" sz="1125" dirty="0"/>
              <a:t>Andelen elever som uppnått kunskapskrav är i Skellefteå högre än rikssnittet men lägre än länet för gruppen med föräldrar som högst har förgymnasial utbildning. Meritvärdet är också lägre i denna grupp relativt riket och länet. </a:t>
            </a:r>
          </a:p>
          <a:p>
            <a:r>
              <a:rPr lang="sv-SE" sz="1125" dirty="0"/>
              <a:t>Andelen som uppnått kunskapskraven i alla ämnen är något högre i Skellefteå i gruppen elever vars föräldrar som högst har eftergymnasial utbildning. </a:t>
            </a:r>
          </a:p>
          <a:p>
            <a:r>
              <a:rPr lang="sv-SE" sz="1125" dirty="0"/>
              <a:t>I denna grupp i Skellefteå är andelen behöriga till yrkesprogrammen högre än riket och i paritet med länet. Det genomsnittliga meritvärdet i Skellefteå för elever inom gruppen är lägre än riket och lägre än länet.</a:t>
            </a:r>
          </a:p>
          <a:p>
            <a:endParaRPr lang="sv-SE" sz="1125" dirty="0"/>
          </a:p>
        </p:txBody>
      </p:sp>
    </p:spTree>
    <p:extLst>
      <p:ext uri="{BB962C8B-B14F-4D97-AF65-F5344CB8AC3E}">
        <p14:creationId xmlns:p14="http://schemas.microsoft.com/office/powerpoint/2010/main" val="2011048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Betyg gymnasium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27320" y="901998"/>
          <a:ext cx="5421123" cy="361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1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9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08660">
                <a:tc>
                  <a:txBody>
                    <a:bodyPr/>
                    <a:lstStyle/>
                    <a:p>
                      <a:r>
                        <a:rPr lang="sv-SE" sz="1100" dirty="0"/>
                        <a:t>Region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2015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Genomsnittligt betygspoäng hos avgångseleverna</a:t>
                      </a:r>
                      <a:r>
                        <a:rPr lang="sv-SE" sz="1100" baseline="0" dirty="0"/>
                        <a:t> 2017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/>
                        <a:t>Skellefteå</a:t>
                      </a:r>
                      <a:endParaRPr lang="sv-SE" sz="11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/>
                        <a:t>14,6</a:t>
                      </a:r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9292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13,2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9292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b="1" dirty="0"/>
                        <a:t>Riket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sv-SE" sz="1100" dirty="0"/>
                        <a:t> - Yrkesprogram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12,9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13,1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sv-SE" sz="1100" dirty="0"/>
                        <a:t>- Högskoleförberedande program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100" dirty="0"/>
                        <a:t>14,8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Platshållare för innehåll 4"/>
          <p:cNvSpPr>
            <a:spLocks noGrp="1"/>
          </p:cNvSpPr>
          <p:nvPr>
            <p:ph sz="half" idx="10"/>
          </p:nvPr>
        </p:nvSpPr>
        <p:spPr>
          <a:xfrm>
            <a:off x="6478218" y="3263264"/>
            <a:ext cx="2037131" cy="1258234"/>
          </a:xfrm>
        </p:spPr>
        <p:txBody>
          <a:bodyPr/>
          <a:lstStyle/>
          <a:p>
            <a:r>
              <a:rPr lang="sv-SE" sz="1200" dirty="0"/>
              <a:t>Statistiken visar genomsnittligt betygspoäng 2014-2016 i yrkesprogram och högskoleförberedande program och har inhämtats från Skolverkets statistikdatabas Siris.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8755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Bildobjekt 11">
            <a:extLst>
              <a:ext uri="{FF2B5EF4-FFF2-40B4-BE49-F238E27FC236}">
                <a16:creationId xmlns:a16="http://schemas.microsoft.com/office/drawing/2014/main" id="{1740954A-D476-CE4D-96DE-E9589EA87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1" t="189" r="4431" b="43803"/>
          <a:stretch>
            <a:fillRect/>
          </a:stretch>
        </p:blipFill>
        <p:spPr bwMode="auto">
          <a:xfrm>
            <a:off x="-432197" y="-77391"/>
            <a:ext cx="9571434" cy="4171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38631E68-8ABF-7B42-A630-09A36998C6C0}"/>
              </a:ext>
            </a:extLst>
          </p:cNvPr>
          <p:cNvSpPr/>
          <p:nvPr/>
        </p:nvSpPr>
        <p:spPr>
          <a:xfrm>
            <a:off x="0" y="4513957"/>
            <a:ext cx="9144000" cy="184666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lIns="0" tIns="0" rIns="0" bIns="0" spcCol="38100" anchor="ctr">
            <a:spAutoFit/>
          </a:bodyPr>
          <a:lstStyle/>
          <a:p>
            <a:pPr algn="ctr">
              <a:defRPr/>
            </a:pPr>
            <a:endParaRPr lang="sv-SE" sz="12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40967" name="Bildobjekt 10">
            <a:extLst>
              <a:ext uri="{FF2B5EF4-FFF2-40B4-BE49-F238E27FC236}">
                <a16:creationId xmlns:a16="http://schemas.microsoft.com/office/drawing/2014/main" id="{D682C441-6185-9A4E-AB99-7B712890B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13957"/>
            <a:ext cx="1440160" cy="328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17307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Befolkning</a:t>
            </a:r>
          </a:p>
        </p:txBody>
      </p:sp>
    </p:spTree>
    <p:extLst>
      <p:ext uri="{BB962C8B-B14F-4D97-AF65-F5344CB8AC3E}">
        <p14:creationId xmlns:p14="http://schemas.microsoft.com/office/powerpoint/2010/main" val="219804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5"/>
          <p:cNvSpPr>
            <a:spLocks noGrp="1"/>
          </p:cNvSpPr>
          <p:nvPr>
            <p:ph sz="half" idx="10"/>
          </p:nvPr>
        </p:nvSpPr>
        <p:spPr>
          <a:xfrm>
            <a:off x="6127081" y="2571751"/>
            <a:ext cx="2705714" cy="2083418"/>
          </a:xfrm>
        </p:spPr>
        <p:txBody>
          <a:bodyPr>
            <a:normAutofit/>
          </a:bodyPr>
          <a:lstStyle/>
          <a:p>
            <a:endParaRPr lang="sv-SE" sz="1125" dirty="0"/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/>
          </p:nvPr>
        </p:nvGraphicFramePr>
        <p:xfrm>
          <a:off x="628650" y="945060"/>
          <a:ext cx="4263394" cy="3634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18">
                  <a:extLst>
                    <a:ext uri="{9D8B030D-6E8A-4147-A177-3AD203B41FA5}">
                      <a16:colId xmlns:a16="http://schemas.microsoft.com/office/drawing/2014/main" val="2769935946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762256151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944">
                  <a:extLst>
                    <a:ext uri="{9D8B030D-6E8A-4147-A177-3AD203B41FA5}">
                      <a16:colId xmlns:a16="http://schemas.microsoft.com/office/drawing/2014/main" val="156019893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</a:rPr>
                        <a:t>Kommun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Antal 2017</a:t>
                      </a:r>
                      <a:endParaRPr lang="sv-SE" sz="900" dirty="0">
                        <a:solidFill>
                          <a:schemeClr val="bg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2015-2016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2016-2017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bg1"/>
                          </a:solidFill>
                          <a:latin typeface="+mn-lt"/>
                          <a:cs typeface="Athelas Regular"/>
                        </a:rPr>
                        <a:t>Utveckling 2007-2017 (%)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924439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Bjurholm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2 451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2284185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Dorotea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2 646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-73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725099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Lycksele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12 257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72798726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Malå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3 133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74733913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Nordmaling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7 103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72179023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Norsjö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4 086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-51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-39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-7 %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046301555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Robertsfors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6 784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0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29674477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Skellefteå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72 723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235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457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335209570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Sorsele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2 516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-19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-10 %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5651632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Storuman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5 902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-44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-8 %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8457552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Umeå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125 080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2 115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2 188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+12 %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62513815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Vilhelmina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6 787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-24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-18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-6 %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476470786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Vindeln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5 412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2539884484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Vännäs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8 776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102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81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+5 %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413142762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Åsele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2 809</a:t>
                      </a: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43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-66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34290" marR="34290" marT="34290" marB="3429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-14 %</a:t>
                      </a:r>
                    </a:p>
                  </a:txBody>
                  <a:tcPr marL="34290" marR="34290" marT="34290" marB="34290" anchor="ctr"/>
                </a:tc>
                <a:extLst>
                  <a:ext uri="{0D108BD9-81ED-4DB2-BD59-A6C34878D82A}">
                    <a16:rowId xmlns:a16="http://schemas.microsoft.com/office/drawing/2014/main" val="127122090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</a:rPr>
                        <a:t>Västerbotten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268 465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2 503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2 584 </a:t>
                      </a:r>
                      <a:r>
                        <a:rPr lang="sv-SE" sz="900" dirty="0" err="1">
                          <a:solidFill>
                            <a:schemeClr val="tx1"/>
                          </a:solidFill>
                          <a:latin typeface="+mn-lt"/>
                          <a:cs typeface="Athelas Regular"/>
                        </a:rPr>
                        <a:t>st</a:t>
                      </a:r>
                      <a:endParaRPr lang="sv-SE" sz="900" dirty="0">
                        <a:solidFill>
                          <a:schemeClr val="tx1"/>
                        </a:solidFill>
                        <a:latin typeface="+mn-lt"/>
                        <a:cs typeface="Athelas Regular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900" dirty="0">
                          <a:solidFill>
                            <a:schemeClr val="tx1"/>
                          </a:solidFill>
                          <a:latin typeface="+mn-lt"/>
                        </a:rPr>
                        <a:t>+4 %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83999807"/>
                  </a:ext>
                </a:extLst>
              </a:tr>
            </a:tbl>
          </a:graphicData>
        </a:graphic>
      </p:graphicFrame>
      <p:sp>
        <p:nvSpPr>
          <p:cNvPr id="10" name="Rubrik 1">
            <a:extLst>
              <a:ext uri="{FF2B5EF4-FFF2-40B4-BE49-F238E27FC236}">
                <a16:creationId xmlns:a16="http://schemas.microsoft.com/office/drawing/2014/main" id="{B9D91683-D20E-4E67-9E6F-FE872673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699" cy="459000"/>
          </a:xfrm>
          <a:solidFill>
            <a:srgbClr val="62269E"/>
          </a:solidFill>
        </p:spPr>
        <p:txBody>
          <a:bodyPr/>
          <a:lstStyle/>
          <a:p>
            <a:pPr algn="l"/>
            <a:r>
              <a:rPr lang="sv-SE" sz="2400" dirty="0"/>
              <a:t>Befolkningen</a:t>
            </a:r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5CC50120-61A3-1548-8FBD-CE46D9888902}"/>
              </a:ext>
            </a:extLst>
          </p:cNvPr>
          <p:cNvSpPr txBox="1">
            <a:spLocks/>
          </p:cNvSpPr>
          <p:nvPr/>
        </p:nvSpPr>
        <p:spPr>
          <a:xfrm>
            <a:off x="5866014" y="945060"/>
            <a:ext cx="2649335" cy="4890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marR="0" indent="0" algn="l" defTabSz="514350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Visar folkmängden i dagbefolkningen, inhämtats från SCB.</a:t>
            </a:r>
          </a:p>
          <a:p>
            <a:pPr marL="342900" indent="-342900">
              <a:buFontTx/>
              <a:buChar char="-"/>
            </a:pP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43432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92D73D6-9333-4FC6-BA43-9F6F4C779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95486"/>
            <a:ext cx="8047806" cy="537359"/>
          </a:xfrm>
        </p:spPr>
        <p:txBody>
          <a:bodyPr>
            <a:noAutofit/>
          </a:bodyPr>
          <a:lstStyle/>
          <a:p>
            <a:pPr algn="l"/>
            <a:r>
              <a:rPr lang="sv-SE" sz="2000" dirty="0"/>
              <a:t>Befolkningsprognos Skellefteå kommun, större kommuner och Västerbotten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864E5B4-2330-4415-9C19-844538DFEB8B}"/>
              </a:ext>
            </a:extLst>
          </p:cNvPr>
          <p:cNvSpPr txBox="1">
            <a:spLocks/>
          </p:cNvSpPr>
          <p:nvPr/>
        </p:nvSpPr>
        <p:spPr>
          <a:xfrm>
            <a:off x="7185992" y="732845"/>
            <a:ext cx="1838108" cy="4410655"/>
          </a:xfrm>
          <a:prstGeom prst="rect">
            <a:avLst/>
          </a:prstGeom>
          <a:solidFill>
            <a:schemeClr val="accent1"/>
          </a:solidFill>
        </p:spPr>
        <p:txBody>
          <a:bodyPr vert="horz" lIns="68580" tIns="34290" rIns="68580" bIns="3429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Tx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Tx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900" dirty="0">
                <a:solidFill>
                  <a:schemeClr val="bg1"/>
                </a:solidFill>
              </a:rPr>
              <a:t>Antalet invånare i Skellefteå kommun har ökat i genomsnitt med 0,02 % varje år. År 2017 hade de 72 723 invånare och om befolkningsutvecklingen fortsätter i samma takt som tidigare kommer de år 2037 ha 73 019 invånare, en ökning med 296 personer.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Dock kan vi observera relativt stora fluktuationer i befolkningstillväxten. </a:t>
            </a:r>
          </a:p>
          <a:p>
            <a:r>
              <a:rPr lang="sv-SE" sz="900" dirty="0">
                <a:solidFill>
                  <a:schemeClr val="bg1"/>
                </a:solidFill>
              </a:rPr>
              <a:t>Befolkningstillväxten I Västerbottens län har varit stabilt positiv och ökar i genomsnitt med 0,3 % per år. Fortsätter denna utveckling kommer Västerbotten år 2037 att ha 285 731 invånare. En ökning med 17 266 personer sedan 2017. </a:t>
            </a:r>
          </a:p>
          <a:p>
            <a:r>
              <a:rPr lang="sv-SE" sz="900" dirty="0">
                <a:solidFill>
                  <a:schemeClr val="bg1"/>
                </a:solidFill>
              </a:rPr>
              <a:t>De större kommunerna (Umeå och Skellefteå) ökar i genomsnitt med 0,7 % varje år. I jämförelse ökar således Skellefteå kommuns invånare i långsammare takt än de större kommunerna i länet sammanlagda utveckling. </a:t>
            </a:r>
          </a:p>
          <a:p>
            <a:r>
              <a:rPr lang="sv-SE" sz="900" dirty="0">
                <a:solidFill>
                  <a:schemeClr val="bg1"/>
                </a:solidFill>
              </a:rPr>
              <a:t>I diagrammet visas befolkningsutvecklingen för Skellefteå kommun på primäraxeln (den vänstra) medan Västerbottens län och de större kommunernas sammanlagda utveckling visas på sekundäraxeln (den högra).</a:t>
            </a:r>
          </a:p>
          <a:p>
            <a:r>
              <a:rPr lang="sv-SE" sz="900" dirty="0">
                <a:solidFill>
                  <a:schemeClr val="bg1"/>
                </a:solidFill>
              </a:rPr>
              <a:t> </a:t>
            </a:r>
          </a:p>
          <a:p>
            <a:endParaRPr lang="sv-SE" sz="900" dirty="0">
              <a:solidFill>
                <a:schemeClr val="bg1"/>
              </a:solidFill>
            </a:endParaRPr>
          </a:p>
          <a:p>
            <a:endParaRPr lang="sv-SE" sz="900" dirty="0">
              <a:solidFill>
                <a:schemeClr val="bg1"/>
              </a:solidFill>
            </a:endParaRPr>
          </a:p>
          <a:p>
            <a:endParaRPr lang="sv-SE" sz="900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6D76699-8A12-4BAE-BB06-AE18BA16B1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7189157"/>
              </p:ext>
            </p:extLst>
          </p:nvPr>
        </p:nvGraphicFramePr>
        <p:xfrm>
          <a:off x="628650" y="814135"/>
          <a:ext cx="6415496" cy="41334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4463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A35969-0CC4-4CD6-A22A-0752F3E090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988057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6922B1-977F-4D7B-A7BE-7F517B8A5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Antal förvärvsarbetande efter bransch i Skellefteå kommun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E08D21-E03A-42CE-842D-018D45CBE7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102628"/>
              </p:ext>
            </p:extLst>
          </p:nvPr>
        </p:nvGraphicFramePr>
        <p:xfrm>
          <a:off x="828675" y="957262"/>
          <a:ext cx="6986588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575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EE5B6D3-6567-4813-8DC8-E5C7EB80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400" dirty="0"/>
              <a:t>Könsfördelning per bransch i Skellefteå kommun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5634E2D-046A-4188-BC73-66BFAE6245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342633"/>
              </p:ext>
            </p:extLst>
          </p:nvPr>
        </p:nvGraphicFramePr>
        <p:xfrm>
          <a:off x="785813" y="985838"/>
          <a:ext cx="6629400" cy="3883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072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F56B83-F237-429A-A413-DC03CF43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sz="2000" dirty="0"/>
              <a:t>Könsfördelning per bransch i Skellefteå kommun och Västerbottens län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ECD01D0-72F7-4ADE-8525-E2062D47DC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298508"/>
              </p:ext>
            </p:extLst>
          </p:nvPr>
        </p:nvGraphicFramePr>
        <p:xfrm>
          <a:off x="785812" y="1014412"/>
          <a:ext cx="7043738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850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20</TotalTime>
  <Words>1841</Words>
  <Application>Microsoft Macintosh PowerPoint</Application>
  <PresentationFormat>Bildspel på skärmen (16:9)</PresentationFormat>
  <Paragraphs>371</Paragraphs>
  <Slides>23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23</vt:i4>
      </vt:variant>
    </vt:vector>
  </HeadingPairs>
  <TitlesOfParts>
    <vt:vector size="30" baseType="lpstr">
      <vt:lpstr>Arial</vt:lpstr>
      <vt:lpstr>Athelas Regular</vt:lpstr>
      <vt:lpstr>Calibri</vt:lpstr>
      <vt:lpstr>Helvetica Light</vt:lpstr>
      <vt:lpstr>Helvetica Neue</vt:lpstr>
      <vt:lpstr>Helvetica Neue Medium</vt:lpstr>
      <vt:lpstr>Office-tema</vt:lpstr>
      <vt:lpstr>PowerPoint-presentation</vt:lpstr>
      <vt:lpstr>PowerPoint-presentation</vt:lpstr>
      <vt:lpstr>Befolkning</vt:lpstr>
      <vt:lpstr>Befolkningen</vt:lpstr>
      <vt:lpstr>Befolkningsprognos Skellefteå kommun, större kommuner och Västerbotten</vt:lpstr>
      <vt:lpstr>Arbetsmarknaden</vt:lpstr>
      <vt:lpstr>Antal förvärvsarbetande efter bransch i Skellefteå kommun </vt:lpstr>
      <vt:lpstr>Könsfördelning per bransch i Skellefteå kommun</vt:lpstr>
      <vt:lpstr>Könsfördelning per bransch i Skellefteå kommun och Västerbottens län</vt:lpstr>
      <vt:lpstr>Antal anställda per yrkesområde i Skellefteå samt Skellefteås andel av yrkesområdet i länet</vt:lpstr>
      <vt:lpstr>De största yrkesgrupperna i Skellefteå</vt:lpstr>
      <vt:lpstr>Kompetensförsörjning</vt:lpstr>
      <vt:lpstr>Antal förvärvsarbetande i Skellefteå 2017 och antal pensionsavgångar bland dessa fram till 2037</vt:lpstr>
      <vt:lpstr>5 största yrkena 2017 och pensionsavgångar i yrkena  fram till 2037 i Skellefteå</vt:lpstr>
      <vt:lpstr>Pendlingsmönster</vt:lpstr>
      <vt:lpstr>Riktad in- och utpendling i Skellefteå 2017</vt:lpstr>
      <vt:lpstr>Utbildningsmönster</vt:lpstr>
      <vt:lpstr>Utbildningsnivå</vt:lpstr>
      <vt:lpstr>Behörighet gymnasium och högskola</vt:lpstr>
      <vt:lpstr>Behörighet till gymnasiet – läsår 2017/18</vt:lpstr>
      <vt:lpstr>Betyg åk 9 – läsår 2017/18</vt:lpstr>
      <vt:lpstr>Betyg gymnasium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Skellefteå</dc:title>
  <dc:creator>Microsoft Office-användare</dc:creator>
  <cp:lastModifiedBy>Microsoft Office-användare</cp:lastModifiedBy>
  <cp:revision>8</cp:revision>
  <cp:lastPrinted>2016-03-23T07:52:20Z</cp:lastPrinted>
  <dcterms:created xsi:type="dcterms:W3CDTF">2019-02-25T12:58:11Z</dcterms:created>
  <dcterms:modified xsi:type="dcterms:W3CDTF">2019-02-26T10:03:19Z</dcterms:modified>
</cp:coreProperties>
</file>